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306" r:id="rId4"/>
    <p:sldId id="257" r:id="rId5"/>
    <p:sldId id="258" r:id="rId6"/>
    <p:sldId id="259" r:id="rId7"/>
    <p:sldId id="333" r:id="rId8"/>
    <p:sldId id="334" r:id="rId9"/>
    <p:sldId id="335" r:id="rId10"/>
    <p:sldId id="266" r:id="rId11"/>
    <p:sldId id="267" r:id="rId12"/>
    <p:sldId id="268" r:id="rId13"/>
    <p:sldId id="272" r:id="rId14"/>
    <p:sldId id="273" r:id="rId15"/>
    <p:sldId id="301" r:id="rId16"/>
    <p:sldId id="304" r:id="rId17"/>
    <p:sldId id="318" r:id="rId18"/>
    <p:sldId id="327" r:id="rId19"/>
    <p:sldId id="323" r:id="rId20"/>
    <p:sldId id="278" r:id="rId21"/>
    <p:sldId id="320" r:id="rId22"/>
    <p:sldId id="328" r:id="rId23"/>
    <p:sldId id="339" r:id="rId24"/>
    <p:sldId id="290" r:id="rId25"/>
    <p:sldId id="291" r:id="rId26"/>
    <p:sldId id="329" r:id="rId27"/>
    <p:sldId id="321" r:id="rId28"/>
    <p:sldId id="32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EAA"/>
    <a:srgbClr val="4472C4"/>
    <a:srgbClr val="15DEF3"/>
    <a:srgbClr val="043AA4"/>
    <a:srgbClr val="FFFFFF"/>
    <a:srgbClr val="708FD3"/>
    <a:srgbClr val="4C72C8"/>
    <a:srgbClr val="02133F"/>
    <a:srgbClr val="2F5091"/>
    <a:srgbClr val="557CC7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672" y="12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8A3B3-DBDE-4B64-BFE3-162D48ED7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8D5A78-3300-4A49-B798-03B06F7BE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B7278-3E7A-4BA2-AC6B-910702A82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83D6F-2866-4507-8967-0E18A4F2B29C}" type="datetimeFigureOut">
              <a:rPr lang="en-IN" smtClean="0"/>
              <a:t>05-05-2023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10F25-3668-4F94-A65A-9A25D063B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CDC1-FC64-414D-B46F-B8D16CDB9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31D-F5F0-44CA-8F79-290C05C9C67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2140560"/>
      </p:ext>
    </p:extLst>
  </p:cSld>
  <p:clrMapOvr>
    <a:masterClrMapping/>
  </p:clrMapOvr>
  <p:transition spd="slow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0BCAD-5999-4710-A3AE-8142C1608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F73EBD-CF9C-48F9-B5D2-966341C19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0C5A9-A64C-4F55-9AF8-B59E29867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83D6F-2866-4507-8967-0E18A4F2B29C}" type="datetimeFigureOut">
              <a:rPr lang="en-IN" smtClean="0"/>
              <a:t>05-05-2023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CA700-9EB2-4AFB-8564-1E449470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E51EE-1672-4762-899A-12CFB9196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31D-F5F0-44CA-8F79-290C05C9C67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66248246"/>
      </p:ext>
    </p:extLst>
  </p:cSld>
  <p:clrMapOvr>
    <a:masterClrMapping/>
  </p:clrMapOvr>
  <p:transition spd="slow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8840D7-03A0-4997-80A5-97C61AB4C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6EB199-609F-48F7-A68F-4BD851BAE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809DE-A501-4611-BC8C-9AD64600F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83D6F-2866-4507-8967-0E18A4F2B29C}" type="datetimeFigureOut">
              <a:rPr lang="en-IN" smtClean="0"/>
              <a:t>05-05-2023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28CC3-47B2-40B7-B493-AC613381A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9C376-747D-46BD-82B7-AA959DD42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31D-F5F0-44CA-8F79-290C05C9C67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9906271"/>
      </p:ext>
    </p:extLst>
  </p:cSld>
  <p:clrMapOvr>
    <a:masterClrMapping/>
  </p:clrMapOvr>
  <p:transition spd="slow"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8A3B3-DBDE-4B64-BFE3-162D48ED7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8D5A78-3300-4A49-B798-03B06F7BE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B7278-3E7A-4BA2-AC6B-910702A82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83D6F-2866-4507-8967-0E18A4F2B29C}" type="datetimeFigureOut">
              <a:rPr lang="en-IN" smtClean="0"/>
              <a:t>05-05-2023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10F25-3668-4F94-A65A-9A25D063B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CDC1-FC64-414D-B46F-B8D16CDB9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31D-F5F0-44CA-8F79-290C05C9C67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0184966"/>
      </p:ext>
    </p:extLst>
  </p:cSld>
  <p:clrMapOvr>
    <a:masterClrMapping/>
  </p:clrMapOvr>
  <p:transition spd="slow">
    <p:push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CE829-CDEB-4BE8-B842-21DD69222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149FE-3E32-4C6C-A9DA-E3E50F0A8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E12A5-F136-48DC-92C0-A23BA05E1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83D6F-2866-4507-8967-0E18A4F2B29C}" type="datetimeFigureOut">
              <a:rPr lang="en-IN" smtClean="0"/>
              <a:t>05-05-2023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DC987-BCDE-4015-AF1E-71D32E99F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1F02F-C79A-4056-9246-5E018C983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31D-F5F0-44CA-8F79-290C05C9C67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6047923"/>
      </p:ext>
    </p:extLst>
  </p:cSld>
  <p:clrMapOvr>
    <a:masterClrMapping/>
  </p:clrMapOvr>
  <p:transition spd="slow">
    <p:push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E032-FA26-4855-B954-1B0D1E5BC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7AB2D-663B-42C6-B7EF-079D85F7F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D2BBB-E722-4FBF-9ABB-9CF0DB598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83D6F-2866-4507-8967-0E18A4F2B29C}" type="datetimeFigureOut">
              <a:rPr lang="en-IN" smtClean="0"/>
              <a:t>05-05-2023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3B8E1-BB6F-44F4-B69F-52FDBC738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03A7C-F62B-468F-B77D-9AABB20C4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31D-F5F0-44CA-8F79-290C05C9C67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5921172"/>
      </p:ext>
    </p:extLst>
  </p:cSld>
  <p:clrMapOvr>
    <a:masterClrMapping/>
  </p:clrMapOvr>
  <p:transition spd="slow">
    <p:push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BFC51-C872-494F-85CF-6D04FF469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12D19-0618-454E-B256-8FF75BCA1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B9603-3BD1-4E9C-9D59-A56010D79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10C651-639B-41A8-BE3E-B6CB25AD6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83D6F-2866-4507-8967-0E18A4F2B29C}" type="datetimeFigureOut">
              <a:rPr lang="en-IN" smtClean="0"/>
              <a:t>05-05-2023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178DF-070D-495C-9AC8-507FEA130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B4838-5DB5-4C6F-B7BE-0C2E43CDA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31D-F5F0-44CA-8F79-290C05C9C67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8645165"/>
      </p:ext>
    </p:extLst>
  </p:cSld>
  <p:clrMapOvr>
    <a:masterClrMapping/>
  </p:clrMapOvr>
  <p:transition spd="slow">
    <p:push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62CAF-FDEA-43AF-B4B7-298D5BDBA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4A3190-EF5B-4CF1-B2F2-38D90204D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A21657-33C2-443B-9F12-BC91F8D6A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3972B2-3580-4557-B6F1-3B66075549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2EF00F-C80B-45A0-9679-4F5E90645D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438C31-761E-4D87-8625-65C852FD4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83D6F-2866-4507-8967-0E18A4F2B29C}" type="datetimeFigureOut">
              <a:rPr lang="en-IN" smtClean="0"/>
              <a:t>05-05-2023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77E641-BEB0-49EC-AE9E-BB670DBC2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B7AB0D-ADF9-495F-BB4B-A317F298F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31D-F5F0-44CA-8F79-290C05C9C67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3651584"/>
      </p:ext>
    </p:extLst>
  </p:cSld>
  <p:clrMapOvr>
    <a:masterClrMapping/>
  </p:clrMapOvr>
  <p:transition spd="slow">
    <p:push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A2DD2-5AA2-43EE-8727-65A6FC46E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A0081B-5768-4CBC-A690-8592CA467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83D6F-2866-4507-8967-0E18A4F2B29C}" type="datetimeFigureOut">
              <a:rPr lang="en-IN" smtClean="0"/>
              <a:t>05-05-2023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9E7973-2335-4BE3-8C7D-CAF8D180E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887ACC-AF94-484D-8475-78B4B4487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31D-F5F0-44CA-8F79-290C05C9C67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48836233"/>
      </p:ext>
    </p:extLst>
  </p:cSld>
  <p:clrMapOvr>
    <a:masterClrMapping/>
  </p:clrMapOvr>
  <p:transition spd="slow">
    <p:push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7F2E2C-8456-4FDB-BD87-7B7EC5472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83D6F-2866-4507-8967-0E18A4F2B29C}" type="datetimeFigureOut">
              <a:rPr lang="en-IN" smtClean="0"/>
              <a:t>05-05-2023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130640-424A-4B18-89AB-0508CD20D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FEF984-4D5A-4C53-BC1F-D54B6EFB2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31D-F5F0-44CA-8F79-290C05C9C67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91894549"/>
      </p:ext>
    </p:extLst>
  </p:cSld>
  <p:clrMapOvr>
    <a:masterClrMapping/>
  </p:clrMapOvr>
  <p:transition spd="slow">
    <p:push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F271B-BCEF-46CE-A0B9-CD3861A63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B484A-CB87-4D99-8A71-7755182FF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882EEF-26B1-4580-BFD3-A224F4BA4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6BBC1-AA01-4CBE-880B-33956351C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83D6F-2866-4507-8967-0E18A4F2B29C}" type="datetimeFigureOut">
              <a:rPr lang="en-IN" smtClean="0"/>
              <a:t>05-05-2023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12D585-8ABF-40E4-AD24-70FBD47DE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96646-CCF7-4599-A046-EF2FD2DFA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31D-F5F0-44CA-8F79-290C05C9C67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1702142"/>
      </p:ext>
    </p:extLst>
  </p:cSld>
  <p:clrMapOvr>
    <a:masterClrMapping/>
  </p:clrMapOvr>
  <p:transition spd="slow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CE829-CDEB-4BE8-B842-21DD69222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149FE-3E32-4C6C-A9DA-E3E50F0A8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E12A5-F136-48DC-92C0-A23BA05E1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83D6F-2866-4507-8967-0E18A4F2B29C}" type="datetimeFigureOut">
              <a:rPr lang="en-IN" smtClean="0"/>
              <a:t>05-05-2023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DC987-BCDE-4015-AF1E-71D32E99F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1F02F-C79A-4056-9246-5E018C983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31D-F5F0-44CA-8F79-290C05C9C67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9805836"/>
      </p:ext>
    </p:extLst>
  </p:cSld>
  <p:clrMapOvr>
    <a:masterClrMapping/>
  </p:clrMapOvr>
  <p:transition spd="slow"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9C675-8379-4F8A-B369-487B1D6F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46E5FD-B874-4CF0-BD24-034F051E0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38B440-D046-4404-9607-2CE0E8FD39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DEEE3A-5410-4824-897C-9ABC5A84A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83D6F-2866-4507-8967-0E18A4F2B29C}" type="datetimeFigureOut">
              <a:rPr lang="en-IN" smtClean="0"/>
              <a:t>05-05-2023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283563-5E5A-445C-8388-AF0C18D65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B8438-1897-441D-AEEE-5CE27DC1C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31D-F5F0-44CA-8F79-290C05C9C67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9274195"/>
      </p:ext>
    </p:extLst>
  </p:cSld>
  <p:clrMapOvr>
    <a:masterClrMapping/>
  </p:clrMapOvr>
  <p:transition spd="slow">
    <p:push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0BCAD-5999-4710-A3AE-8142C1608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F73EBD-CF9C-48F9-B5D2-966341C19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0C5A9-A64C-4F55-9AF8-B59E29867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83D6F-2866-4507-8967-0E18A4F2B29C}" type="datetimeFigureOut">
              <a:rPr lang="en-IN" smtClean="0"/>
              <a:t>05-05-2023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CA700-9EB2-4AFB-8564-1E449470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E51EE-1672-4762-899A-12CFB9196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31D-F5F0-44CA-8F79-290C05C9C67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5165404"/>
      </p:ext>
    </p:extLst>
  </p:cSld>
  <p:clrMapOvr>
    <a:masterClrMapping/>
  </p:clrMapOvr>
  <p:transition spd="slow">
    <p:push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8840D7-03A0-4997-80A5-97C61AB4C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6EB199-609F-48F7-A68F-4BD851BAE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809DE-A501-4611-BC8C-9AD64600F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83D6F-2866-4507-8967-0E18A4F2B29C}" type="datetimeFigureOut">
              <a:rPr lang="en-IN" smtClean="0"/>
              <a:t>05-05-2023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28CC3-47B2-40B7-B493-AC613381A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9C376-747D-46BD-82B7-AA959DD42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31D-F5F0-44CA-8F79-290C05C9C67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7911624"/>
      </p:ext>
    </p:extLst>
  </p:cSld>
  <p:clrMapOvr>
    <a:masterClrMapping/>
  </p:clrMapOvr>
  <p:transition spd="slow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E032-FA26-4855-B954-1B0D1E5BC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7AB2D-663B-42C6-B7EF-079D85F7F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D2BBB-E722-4FBF-9ABB-9CF0DB598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83D6F-2866-4507-8967-0E18A4F2B29C}" type="datetimeFigureOut">
              <a:rPr lang="en-IN" smtClean="0"/>
              <a:t>05-05-2023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3B8E1-BB6F-44F4-B69F-52FDBC738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03A7C-F62B-468F-B77D-9AABB20C4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31D-F5F0-44CA-8F79-290C05C9C67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7744849"/>
      </p:ext>
    </p:extLst>
  </p:cSld>
  <p:clrMapOvr>
    <a:masterClrMapping/>
  </p:clrMapOvr>
  <p:transition spd="slow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BFC51-C872-494F-85CF-6D04FF469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12D19-0618-454E-B256-8FF75BCA1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B9603-3BD1-4E9C-9D59-A56010D79F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10C651-639B-41A8-BE3E-B6CB25AD6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83D6F-2866-4507-8967-0E18A4F2B29C}" type="datetimeFigureOut">
              <a:rPr lang="en-IN" smtClean="0"/>
              <a:t>05-05-2023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178DF-070D-495C-9AC8-507FEA130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B4838-5DB5-4C6F-B7BE-0C2E43CDA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31D-F5F0-44CA-8F79-290C05C9C67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72871338"/>
      </p:ext>
    </p:extLst>
  </p:cSld>
  <p:clrMapOvr>
    <a:masterClrMapping/>
  </p:clrMapOvr>
  <p:transition spd="slow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62CAF-FDEA-43AF-B4B7-298D5BDBA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4A3190-EF5B-4CF1-B2F2-38D90204D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A21657-33C2-443B-9F12-BC91F8D6A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3972B2-3580-4557-B6F1-3B66075549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2EF00F-C80B-45A0-9679-4F5E90645D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438C31-761E-4D87-8625-65C852FD4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83D6F-2866-4507-8967-0E18A4F2B29C}" type="datetimeFigureOut">
              <a:rPr lang="en-IN" smtClean="0"/>
              <a:t>05-05-2023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77E641-BEB0-49EC-AE9E-BB670DBC2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B7AB0D-ADF9-495F-BB4B-A317F298F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31D-F5F0-44CA-8F79-290C05C9C67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9099008"/>
      </p:ext>
    </p:extLst>
  </p:cSld>
  <p:clrMapOvr>
    <a:masterClrMapping/>
  </p:clrMapOvr>
  <p:transition spd="slow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A2DD2-5AA2-43EE-8727-65A6FC46E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A0081B-5768-4CBC-A690-8592CA467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83D6F-2866-4507-8967-0E18A4F2B29C}" type="datetimeFigureOut">
              <a:rPr lang="en-IN" smtClean="0"/>
              <a:t>05-05-2023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9E7973-2335-4BE3-8C7D-CAF8D180E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887ACC-AF94-484D-8475-78B4B4487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31D-F5F0-44CA-8F79-290C05C9C67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9792035"/>
      </p:ext>
    </p:extLst>
  </p:cSld>
  <p:clrMapOvr>
    <a:masterClrMapping/>
  </p:clrMapOvr>
  <p:transition spd="slow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7F2E2C-8456-4FDB-BD87-7B7EC5472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83D6F-2866-4507-8967-0E18A4F2B29C}" type="datetimeFigureOut">
              <a:rPr lang="en-IN" smtClean="0"/>
              <a:t>05-05-2023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130640-424A-4B18-89AB-0508CD20D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FEF984-4D5A-4C53-BC1F-D54B6EFB2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31D-F5F0-44CA-8F79-290C05C9C67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4747284"/>
      </p:ext>
    </p:extLst>
  </p:cSld>
  <p:clrMapOvr>
    <a:masterClrMapping/>
  </p:clrMapOvr>
  <p:transition spd="slow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F271B-BCEF-46CE-A0B9-CD3861A63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B484A-CB87-4D99-8A71-7755182FF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882EEF-26B1-4580-BFD3-A224F4BA4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6BBC1-AA01-4CBE-880B-33956351C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83D6F-2866-4507-8967-0E18A4F2B29C}" type="datetimeFigureOut">
              <a:rPr lang="en-IN" smtClean="0"/>
              <a:t>05-05-2023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12D585-8ABF-40E4-AD24-70FBD47DE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96646-CCF7-4599-A046-EF2FD2DFA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31D-F5F0-44CA-8F79-290C05C9C67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5591436"/>
      </p:ext>
    </p:extLst>
  </p:cSld>
  <p:clrMapOvr>
    <a:masterClrMapping/>
  </p:clrMapOvr>
  <p:transition spd="slow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9C675-8379-4F8A-B369-487B1D6F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46E5FD-B874-4CF0-BD24-034F051E0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38B440-D046-4404-9607-2CE0E8FD39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DEEE3A-5410-4824-897C-9ABC5A84A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83D6F-2866-4507-8967-0E18A4F2B29C}" type="datetimeFigureOut">
              <a:rPr lang="en-IN" smtClean="0"/>
              <a:t>05-05-2023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283563-5E5A-445C-8388-AF0C18D65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B8438-1897-441D-AEEE-5CE27DC1C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7D31D-F5F0-44CA-8F79-290C05C9C67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6026394"/>
      </p:ext>
    </p:extLst>
  </p:cSld>
  <p:clrMapOvr>
    <a:masterClrMapping/>
  </p:clrMapOvr>
  <p:transition spd="slow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215242-83EF-4338-96AC-4D7CBA9E8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6E6BD-6D65-4EC5-B9D7-3F6592C01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3B428-D97B-4C5E-B6D5-61E5440BF5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83D6F-2866-4507-8967-0E18A4F2B29C}" type="datetimeFigureOut">
              <a:rPr lang="en-IN" smtClean="0"/>
              <a:t>05-05-2023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D8656-18E9-4359-A80A-A1EEA4A1E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312BB-7FEC-4D6B-82DC-7AA3D63A7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7D31D-F5F0-44CA-8F79-290C05C9C67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664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>
            <a:extLst>
              <a:ext uri="{FF2B5EF4-FFF2-40B4-BE49-F238E27FC236}">
                <a16:creationId xmlns:a16="http://schemas.microsoft.com/office/drawing/2014/main" id="{A6D88013-6598-4767-AEAC-F2DA46E88B9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467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215242-83EF-4338-96AC-4D7CBA9E8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6E6BD-6D65-4EC5-B9D7-3F6592C01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D3B428-D97B-4C5E-B6D5-61E5440BF5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83D6F-2866-4507-8967-0E18A4F2B29C}" type="datetimeFigureOut">
              <a:rPr lang="en-IN" smtClean="0"/>
              <a:t>05-05-2023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D8656-18E9-4359-A80A-A1EEA4A1E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312BB-7FEC-4D6B-82DC-7AA3D63A7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7D31D-F5F0-44CA-8F79-290C05C9C67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11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7.png"/><Relationship Id="rId5" Type="http://schemas.openxmlformats.org/officeDocument/2006/relationships/image" Target="../media/image59.png"/><Relationship Id="rId10" Type="http://schemas.openxmlformats.org/officeDocument/2006/relationships/image" Target="../media/image6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53.png"/><Relationship Id="rId4" Type="http://schemas.openxmlformats.org/officeDocument/2006/relationships/image" Target="../media/image65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6.png"/><Relationship Id="rId7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4.jpeg"/><Relationship Id="rId7" Type="http://schemas.openxmlformats.org/officeDocument/2006/relationships/image" Target="../media/image8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5.jpe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6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jpe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775284-DC49-4502-A38A-FF4DE6C0C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B42CBA42-6B6C-469F-BD67-E746015654A3}"/>
              </a:ext>
            </a:extLst>
          </p:cNvPr>
          <p:cNvSpPr txBox="1"/>
          <p:nvPr/>
        </p:nvSpPr>
        <p:spPr>
          <a:xfrm>
            <a:off x="382813" y="1489417"/>
            <a:ext cx="6048311" cy="1975926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 marR="5080" algn="ctr">
              <a:lnSpc>
                <a:spcPts val="4720"/>
              </a:lnSpc>
              <a:spcBef>
                <a:spcPts val="990"/>
              </a:spcBef>
            </a:pPr>
            <a:r>
              <a:rPr lang="en-US" sz="3200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 Black"/>
              </a:rPr>
              <a:t>NanoProof</a:t>
            </a:r>
            <a:r>
              <a:rPr lang="en-US" sz="3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®</a:t>
            </a:r>
            <a:r>
              <a:rPr lang="en-US" sz="3200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 Black"/>
              </a:rPr>
              <a:t> 3 Series </a:t>
            </a:r>
          </a:p>
          <a:p>
            <a:pPr marL="12700" marR="5080" algn="ctr">
              <a:lnSpc>
                <a:spcPts val="4720"/>
              </a:lnSpc>
              <a:spcBef>
                <a:spcPts val="990"/>
              </a:spcBef>
            </a:pPr>
            <a:r>
              <a:rPr lang="en-US" sz="2000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 Black"/>
              </a:rPr>
              <a:t>3M</a:t>
            </a:r>
            <a:r>
              <a:rPr lang="en-US" sz="2000" b="0" i="0" kern="1200" dirty="0">
                <a:solidFill>
                  <a:schemeClr val="l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™</a:t>
            </a:r>
            <a:r>
              <a:rPr lang="en-US" sz="2000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 Black"/>
              </a:rPr>
              <a:t> Novec</a:t>
            </a:r>
            <a:r>
              <a:rPr lang="en-US" sz="2000" b="0" i="0" kern="1200" dirty="0">
                <a:solidFill>
                  <a:schemeClr val="lt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™</a:t>
            </a:r>
            <a:r>
              <a:rPr lang="en-US" sz="2000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 Black"/>
              </a:rPr>
              <a:t> Engineered Grade Coatings Replacement</a:t>
            </a:r>
            <a:endParaRPr sz="2000" dirty="0">
              <a:latin typeface="Roboto Slab" pitchFamily="2" charset="0"/>
              <a:ea typeface="Roboto Slab" pitchFamily="2" charset="0"/>
              <a:cs typeface="Arial Black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0A83D397-AA6E-4E68-9A40-CF09EA667CD5}"/>
              </a:ext>
            </a:extLst>
          </p:cNvPr>
          <p:cNvSpPr txBox="1"/>
          <p:nvPr/>
        </p:nvSpPr>
        <p:spPr>
          <a:xfrm>
            <a:off x="877973" y="5703120"/>
            <a:ext cx="2729293" cy="4019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Arial Black"/>
              </a:rPr>
              <a:t>www.aculon.com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F2D8719-F335-45F9-ACB4-7167AB4B60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6665" y="406400"/>
            <a:ext cx="3224772" cy="10830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C2596E-7CEA-CA2B-F699-0551FCC6856B}"/>
              </a:ext>
            </a:extLst>
          </p:cNvPr>
          <p:cNvSpPr txBox="1"/>
          <p:nvPr/>
        </p:nvSpPr>
        <p:spPr>
          <a:xfrm flipH="1">
            <a:off x="0" y="6624312"/>
            <a:ext cx="122631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Aculon® Confidential Information</a:t>
            </a:r>
          </a:p>
        </p:txBody>
      </p:sp>
    </p:spTree>
    <p:extLst>
      <p:ext uri="{BB962C8B-B14F-4D97-AF65-F5344CB8AC3E}">
        <p14:creationId xmlns:p14="http://schemas.microsoft.com/office/powerpoint/2010/main" val="384010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C1AECAC-ED5D-45BE-97E3-6FD91BE66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1BCD47B8-1CD7-4261-B018-38A4BA8FC9A8}"/>
              </a:ext>
            </a:extLst>
          </p:cNvPr>
          <p:cNvGrpSpPr/>
          <p:nvPr/>
        </p:nvGrpSpPr>
        <p:grpSpPr>
          <a:xfrm>
            <a:off x="991185" y="1071923"/>
            <a:ext cx="4572000" cy="2496472"/>
            <a:chOff x="991185" y="1071923"/>
            <a:chExt cx="4572000" cy="2496472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420296BB-3AB3-470D-98AD-EA9315AF4B25}"/>
                </a:ext>
              </a:extLst>
            </p:cNvPr>
            <p:cNvSpPr txBox="1"/>
            <p:nvPr/>
          </p:nvSpPr>
          <p:spPr>
            <a:xfrm>
              <a:off x="2683460" y="3283915"/>
              <a:ext cx="1187450" cy="2844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700" dirty="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Electronics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183AFC9-5CDA-4233-90B2-8A5052FD1D23}"/>
                </a:ext>
              </a:extLst>
            </p:cNvPr>
            <p:cNvGrpSpPr/>
            <p:nvPr/>
          </p:nvGrpSpPr>
          <p:grpSpPr>
            <a:xfrm>
              <a:off x="991185" y="1071923"/>
              <a:ext cx="4572000" cy="2288888"/>
              <a:chOff x="991185" y="1071923"/>
              <a:chExt cx="4572000" cy="228888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D0AFA38-2447-400C-9EAE-1C2DB96A36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2635" y="1208088"/>
                <a:ext cx="4229100" cy="2009775"/>
              </a:xfrm>
              <a:prstGeom prst="rect">
                <a:avLst/>
              </a:prstGeom>
            </p:spPr>
          </p:pic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8799C4C-70EC-4DCC-B13B-A1EF8A5A996B}"/>
                  </a:ext>
                </a:extLst>
              </p:cNvPr>
              <p:cNvGrpSpPr/>
              <p:nvPr/>
            </p:nvGrpSpPr>
            <p:grpSpPr>
              <a:xfrm>
                <a:off x="991185" y="1071923"/>
                <a:ext cx="4572000" cy="2288888"/>
                <a:chOff x="991185" y="1071923"/>
                <a:chExt cx="4572000" cy="2288888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19D36CB4-7D01-4E76-BA63-A2967FE8B2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1185" y="1071923"/>
                  <a:ext cx="4572000" cy="266700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05EB185B-8D50-4AF2-879E-F1FD187564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991185" y="3094111"/>
                  <a:ext cx="4572000" cy="2667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5A29F4B-C9D5-45B9-8BFE-62308589E0E8}"/>
              </a:ext>
            </a:extLst>
          </p:cNvPr>
          <p:cNvGrpSpPr/>
          <p:nvPr/>
        </p:nvGrpSpPr>
        <p:grpSpPr>
          <a:xfrm>
            <a:off x="6442810" y="1071923"/>
            <a:ext cx="4572000" cy="2496472"/>
            <a:chOff x="6442810" y="1071923"/>
            <a:chExt cx="4572000" cy="2496472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A52C0B8C-A10A-48CE-A76D-DDF354992F6F}"/>
                </a:ext>
              </a:extLst>
            </p:cNvPr>
            <p:cNvSpPr txBox="1"/>
            <p:nvPr/>
          </p:nvSpPr>
          <p:spPr>
            <a:xfrm>
              <a:off x="8305583" y="3283915"/>
              <a:ext cx="846455" cy="2844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700" dirty="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Medical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D0076B2-1AAD-4231-8A03-23421354EE32}"/>
                </a:ext>
              </a:extLst>
            </p:cNvPr>
            <p:cNvGrpSpPr/>
            <p:nvPr/>
          </p:nvGrpSpPr>
          <p:grpSpPr>
            <a:xfrm>
              <a:off x="6442810" y="1071923"/>
              <a:ext cx="4572000" cy="2288888"/>
              <a:chOff x="6442810" y="1071923"/>
              <a:chExt cx="4572000" cy="228888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54D43E0-6386-42B2-A6B4-F0F7320BD9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14260" y="1208088"/>
                <a:ext cx="4229100" cy="2009775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1C41DF0-0775-44CD-A8B9-21D9930DE9E1}"/>
                  </a:ext>
                </a:extLst>
              </p:cNvPr>
              <p:cNvGrpSpPr/>
              <p:nvPr/>
            </p:nvGrpSpPr>
            <p:grpSpPr>
              <a:xfrm>
                <a:off x="6442810" y="1071923"/>
                <a:ext cx="4572000" cy="2288888"/>
                <a:chOff x="6442810" y="1071923"/>
                <a:chExt cx="4572000" cy="2288888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80DC901C-1370-4801-AD26-3EEE06E199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42810" y="1071923"/>
                  <a:ext cx="4572000" cy="266700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2768F5C4-3117-4832-B381-BC5C8AF9A1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6442810" y="3094111"/>
                  <a:ext cx="4572000" cy="2667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A290AEC-B4FE-49F8-8F18-4D47512FB299}"/>
              </a:ext>
            </a:extLst>
          </p:cNvPr>
          <p:cNvGrpSpPr/>
          <p:nvPr/>
        </p:nvGrpSpPr>
        <p:grpSpPr>
          <a:xfrm>
            <a:off x="991185" y="3689046"/>
            <a:ext cx="4572000" cy="2510954"/>
            <a:chOff x="991185" y="3689046"/>
            <a:chExt cx="4572000" cy="2510954"/>
          </a:xfrm>
        </p:grpSpPr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6F967D4D-559A-4594-8392-2DFC3BDD4834}"/>
                </a:ext>
              </a:extLst>
            </p:cNvPr>
            <p:cNvSpPr txBox="1"/>
            <p:nvPr/>
          </p:nvSpPr>
          <p:spPr>
            <a:xfrm>
              <a:off x="2809508" y="5915520"/>
              <a:ext cx="1187726" cy="2844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US" sz="1700" dirty="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Energy</a:t>
              </a:r>
              <a:endParaRPr sz="17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D5D07C8-A391-498E-AD30-16A65E901D2C}"/>
                </a:ext>
              </a:extLst>
            </p:cNvPr>
            <p:cNvGrpSpPr/>
            <p:nvPr/>
          </p:nvGrpSpPr>
          <p:grpSpPr>
            <a:xfrm>
              <a:off x="991185" y="3689046"/>
              <a:ext cx="4572000" cy="2288888"/>
              <a:chOff x="991185" y="3689046"/>
              <a:chExt cx="4572000" cy="228888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3C2C3C99-6D64-453D-98C6-099DC367E5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2635" y="3834294"/>
                <a:ext cx="4229100" cy="2009775"/>
              </a:xfrm>
              <a:prstGeom prst="rect">
                <a:avLst/>
              </a:prstGeom>
            </p:spPr>
          </p:pic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C7597E67-5F92-473A-A191-EDBBE6A7F4A1}"/>
                  </a:ext>
                </a:extLst>
              </p:cNvPr>
              <p:cNvGrpSpPr/>
              <p:nvPr/>
            </p:nvGrpSpPr>
            <p:grpSpPr>
              <a:xfrm>
                <a:off x="991185" y="3689046"/>
                <a:ext cx="4572000" cy="2288888"/>
                <a:chOff x="991185" y="3689046"/>
                <a:chExt cx="4572000" cy="2288888"/>
              </a:xfrm>
            </p:grpSpPr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B7E1DA6C-29BC-448B-BD67-F635E133E2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1185" y="3689046"/>
                  <a:ext cx="4572000" cy="266700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011461D1-26DF-45B6-993C-61985C2499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991185" y="5711234"/>
                  <a:ext cx="4572000" cy="2667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23E476B-8E9F-43CE-B4B1-E55EE9FDDC0C}"/>
              </a:ext>
            </a:extLst>
          </p:cNvPr>
          <p:cNvGrpSpPr/>
          <p:nvPr/>
        </p:nvGrpSpPr>
        <p:grpSpPr>
          <a:xfrm>
            <a:off x="6442810" y="3689046"/>
            <a:ext cx="4572000" cy="2510954"/>
            <a:chOff x="6442810" y="3689046"/>
            <a:chExt cx="4572000" cy="2510954"/>
          </a:xfrm>
        </p:grpSpPr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BF876465-042D-4D2C-BF32-CD1E71C8FDE0}"/>
                </a:ext>
              </a:extLst>
            </p:cNvPr>
            <p:cNvSpPr txBox="1"/>
            <p:nvPr/>
          </p:nvSpPr>
          <p:spPr>
            <a:xfrm>
              <a:off x="7855368" y="5915520"/>
              <a:ext cx="1746885" cy="2844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700" dirty="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Specialty - Other</a:t>
              </a: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D2DA6DC-D4CB-4408-85CA-7540C11357EC}"/>
                </a:ext>
              </a:extLst>
            </p:cNvPr>
            <p:cNvGrpSpPr/>
            <p:nvPr/>
          </p:nvGrpSpPr>
          <p:grpSpPr>
            <a:xfrm>
              <a:off x="6442810" y="3689046"/>
              <a:ext cx="4572000" cy="2288888"/>
              <a:chOff x="6442810" y="3689046"/>
              <a:chExt cx="4572000" cy="2288888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AA857C5A-9049-4CC8-B9B6-33F512922C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14260" y="3834294"/>
                <a:ext cx="4229100" cy="2009775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C89757C8-1710-45D3-90C0-8009F7AB3D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2810" y="3689046"/>
                <a:ext cx="4572000" cy="266700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2DB868A2-254B-4884-A7E0-30509C768A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6442810" y="5711234"/>
                <a:ext cx="4572000" cy="266700"/>
              </a:xfrm>
              <a:prstGeom prst="rect">
                <a:avLst/>
              </a:prstGeom>
            </p:spPr>
          </p:pic>
        </p:grp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34F46E3B-05EC-4752-9719-511FCF471E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924" y="232325"/>
            <a:ext cx="1657350" cy="56197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A2D77C4-1E80-A850-1C9D-A2736BF74014}"/>
              </a:ext>
            </a:extLst>
          </p:cNvPr>
          <p:cNvGrpSpPr/>
          <p:nvPr/>
        </p:nvGrpSpPr>
        <p:grpSpPr>
          <a:xfrm>
            <a:off x="-3" y="0"/>
            <a:ext cx="12192000" cy="633271"/>
            <a:chOff x="-3" y="0"/>
            <a:chExt cx="12192000" cy="63327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1CFF1BB-A193-FE21-BBA3-C53AAC9F7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" y="0"/>
              <a:ext cx="12192000" cy="63327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23E6ADB-DEE6-778D-2F8D-07DBECDBC4E2}"/>
                </a:ext>
              </a:extLst>
            </p:cNvPr>
            <p:cNvSpPr txBox="1"/>
            <p:nvPr/>
          </p:nvSpPr>
          <p:spPr>
            <a:xfrm>
              <a:off x="188806" y="69120"/>
              <a:ext cx="8457354" cy="538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900" dirty="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</a:rPr>
                <a:t>ACULON® FOCUSES</a:t>
              </a:r>
              <a:endParaRPr lang="en-US" sz="2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990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DFF8541-9D82-44AC-A940-7F8115D4F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588F485A-DB5E-49DC-A501-F8BFF38538BC}"/>
              </a:ext>
            </a:extLst>
          </p:cNvPr>
          <p:cNvGrpSpPr/>
          <p:nvPr/>
        </p:nvGrpSpPr>
        <p:grpSpPr>
          <a:xfrm>
            <a:off x="872121" y="1231776"/>
            <a:ext cx="10266340" cy="4367848"/>
            <a:chOff x="872121" y="1231776"/>
            <a:chExt cx="10266340" cy="4367848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A1B6FC9-B2F1-4F4D-9652-6739D1D2067D}"/>
                </a:ext>
              </a:extLst>
            </p:cNvPr>
            <p:cNvGrpSpPr/>
            <p:nvPr/>
          </p:nvGrpSpPr>
          <p:grpSpPr>
            <a:xfrm>
              <a:off x="4392305" y="1231776"/>
              <a:ext cx="3225973" cy="1818463"/>
              <a:chOff x="4344408" y="1231776"/>
              <a:chExt cx="3225973" cy="1818463"/>
            </a:xfrm>
          </p:grpSpPr>
          <p:sp>
            <p:nvSpPr>
              <p:cNvPr id="8" name="object 4">
                <a:extLst>
                  <a:ext uri="{FF2B5EF4-FFF2-40B4-BE49-F238E27FC236}">
                    <a16:creationId xmlns:a16="http://schemas.microsoft.com/office/drawing/2014/main" id="{10009C46-2080-45A1-8AAD-BFDAD8664B0E}"/>
                  </a:ext>
                </a:extLst>
              </p:cNvPr>
              <p:cNvSpPr txBox="1"/>
              <p:nvPr/>
            </p:nvSpPr>
            <p:spPr>
              <a:xfrm>
                <a:off x="4820287" y="2573121"/>
                <a:ext cx="2274214" cy="477118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algn="ctr">
                  <a:lnSpc>
                    <a:spcPts val="2010"/>
                  </a:lnSpc>
                  <a:spcBef>
                    <a:spcPts val="100"/>
                  </a:spcBef>
                </a:pPr>
                <a:r>
                  <a:rPr sz="1700" dirty="0">
                    <a:solidFill>
                      <a:srgbClr val="FFFFFF"/>
                    </a:solidFill>
                    <a:latin typeface="Roboto Slab" pitchFamily="2" charset="0"/>
                    <a:ea typeface="Roboto Slab" pitchFamily="2" charset="0"/>
                    <a:cs typeface="Arial Black"/>
                  </a:rPr>
                  <a:t>NanoClear®</a:t>
                </a:r>
                <a:endParaRPr sz="1700" dirty="0">
                  <a:latin typeface="Roboto Slab" pitchFamily="2" charset="0"/>
                  <a:ea typeface="Roboto Slab" pitchFamily="2" charset="0"/>
                  <a:cs typeface="Arial Black"/>
                </a:endParaRPr>
              </a:p>
              <a:p>
                <a:pPr algn="ctr">
                  <a:lnSpc>
                    <a:spcPts val="1650"/>
                  </a:lnSpc>
                </a:pPr>
                <a:r>
                  <a:rPr sz="1400" dirty="0">
                    <a:solidFill>
                      <a:srgbClr val="FFFFFF"/>
                    </a:solidFill>
                    <a:latin typeface="Roboto Slab" pitchFamily="2" charset="0"/>
                    <a:ea typeface="Roboto Slab" pitchFamily="2" charset="0"/>
                    <a:cs typeface="Arial Black"/>
                  </a:rPr>
                  <a:t>SMT Stencil Nano-Coating</a:t>
                </a:r>
                <a:endParaRPr sz="1400" dirty="0">
                  <a:latin typeface="Roboto Slab" pitchFamily="2" charset="0"/>
                  <a:ea typeface="Roboto Slab" pitchFamily="2" charset="0"/>
                  <a:cs typeface="Arial Black"/>
                </a:endParaRP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CF67F72-F67F-4BEE-81BE-D594BF1A70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2457" y="1331729"/>
                <a:ext cx="2809875" cy="1190625"/>
              </a:xfrm>
              <a:prstGeom prst="rect">
                <a:avLst/>
              </a:prstGeom>
            </p:spPr>
          </p:pic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D2C81CEA-171C-4E59-96A8-D8CB0B8E06FF}"/>
                  </a:ext>
                </a:extLst>
              </p:cNvPr>
              <p:cNvGrpSpPr/>
              <p:nvPr/>
            </p:nvGrpSpPr>
            <p:grpSpPr>
              <a:xfrm>
                <a:off x="4344408" y="1231776"/>
                <a:ext cx="3225973" cy="1393356"/>
                <a:chOff x="893977" y="1229121"/>
                <a:chExt cx="3225973" cy="1393356"/>
              </a:xfrm>
            </p:grpSpPr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9FFF3CD3-E5A3-4625-A350-1DF70B9DEE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3977" y="1229121"/>
                  <a:ext cx="3225973" cy="188182"/>
                </a:xfrm>
                <a:prstGeom prst="rect">
                  <a:avLst/>
                </a:prstGeom>
              </p:spPr>
            </p:pic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3A7595F2-F3D5-426E-B490-397E5AA1DA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893977" y="2434295"/>
                  <a:ext cx="3225973" cy="18818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109BA80C-BA01-406A-B07F-3960C1BD3678}"/>
                </a:ext>
              </a:extLst>
            </p:cNvPr>
            <p:cNvGrpSpPr/>
            <p:nvPr/>
          </p:nvGrpSpPr>
          <p:grpSpPr>
            <a:xfrm>
              <a:off x="4392305" y="3765427"/>
              <a:ext cx="3225973" cy="1834197"/>
              <a:chOff x="4300695" y="3765427"/>
              <a:chExt cx="3225973" cy="1834197"/>
            </a:xfrm>
          </p:grpSpPr>
          <p:sp>
            <p:nvSpPr>
              <p:cNvPr id="11" name="object 7">
                <a:extLst>
                  <a:ext uri="{FF2B5EF4-FFF2-40B4-BE49-F238E27FC236}">
                    <a16:creationId xmlns:a16="http://schemas.microsoft.com/office/drawing/2014/main" id="{BE2BB82E-11A5-4AB3-9D40-A1CB1AFE0372}"/>
                  </a:ext>
                </a:extLst>
              </p:cNvPr>
              <p:cNvSpPr txBox="1"/>
              <p:nvPr/>
            </p:nvSpPr>
            <p:spPr>
              <a:xfrm>
                <a:off x="4568953" y="5122506"/>
                <a:ext cx="2689457" cy="477118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algn="ctr">
                  <a:lnSpc>
                    <a:spcPts val="2010"/>
                  </a:lnSpc>
                  <a:spcBef>
                    <a:spcPts val="100"/>
                  </a:spcBef>
                </a:pPr>
                <a:r>
                  <a:rPr sz="1700" dirty="0">
                    <a:solidFill>
                      <a:srgbClr val="FFFFFF"/>
                    </a:solidFill>
                    <a:latin typeface="Roboto Slab" pitchFamily="2" charset="0"/>
                    <a:ea typeface="Roboto Slab" pitchFamily="2" charset="0"/>
                    <a:cs typeface="Times New Roman"/>
                  </a:rPr>
                  <a:t>Epoxy &amp; Underﬁll Control</a:t>
                </a:r>
                <a:endParaRPr sz="1700" dirty="0">
                  <a:latin typeface="Roboto Slab" pitchFamily="2" charset="0"/>
                  <a:ea typeface="Roboto Slab" pitchFamily="2" charset="0"/>
                  <a:cs typeface="Times New Roman"/>
                </a:endParaRPr>
              </a:p>
              <a:p>
                <a:pPr algn="ctr">
                  <a:lnSpc>
                    <a:spcPts val="1650"/>
                  </a:lnSpc>
                </a:pPr>
                <a:r>
                  <a:rPr sz="1400" dirty="0">
                    <a:solidFill>
                      <a:srgbClr val="FFFFFF"/>
                    </a:solidFill>
                    <a:latin typeface="Roboto Slab" pitchFamily="2" charset="0"/>
                    <a:ea typeface="Roboto Slab" pitchFamily="2" charset="0"/>
                    <a:cs typeface="Arial Black"/>
                  </a:rPr>
                  <a:t>Prevent adhesive ﬂow out</a:t>
                </a:r>
                <a:endParaRPr sz="1400" dirty="0">
                  <a:latin typeface="Roboto Slab" pitchFamily="2" charset="0"/>
                  <a:ea typeface="Roboto Slab" pitchFamily="2" charset="0"/>
                  <a:cs typeface="Arial Black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47868C4-669F-467B-B59E-25461E2E7C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8744" y="3871872"/>
                <a:ext cx="2809875" cy="1190625"/>
              </a:xfrm>
              <a:prstGeom prst="rect">
                <a:avLst/>
              </a:prstGeom>
            </p:spPr>
          </p:pic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53A5E3F7-1B7D-4A8A-BDE7-F23BF5D2CE20}"/>
                  </a:ext>
                </a:extLst>
              </p:cNvPr>
              <p:cNvGrpSpPr/>
              <p:nvPr/>
            </p:nvGrpSpPr>
            <p:grpSpPr>
              <a:xfrm>
                <a:off x="4300695" y="3765427"/>
                <a:ext cx="3225973" cy="1393356"/>
                <a:chOff x="893977" y="1229121"/>
                <a:chExt cx="3225973" cy="1393356"/>
              </a:xfrm>
            </p:grpSpPr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id="{1A4AC038-C6E6-4E29-A6AA-4A08118E7A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3977" y="1229121"/>
                  <a:ext cx="3225973" cy="188182"/>
                </a:xfrm>
                <a:prstGeom prst="rect">
                  <a:avLst/>
                </a:prstGeom>
              </p:spPr>
            </p:pic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7C929FC8-E535-4EFC-A2E2-E71EE65433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893977" y="2434295"/>
                  <a:ext cx="3225973" cy="18818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56CC1B3-9143-4293-AE2B-D08A8B2677C5}"/>
                </a:ext>
              </a:extLst>
            </p:cNvPr>
            <p:cNvGrpSpPr/>
            <p:nvPr/>
          </p:nvGrpSpPr>
          <p:grpSpPr>
            <a:xfrm>
              <a:off x="872121" y="1231776"/>
              <a:ext cx="3225973" cy="1818463"/>
              <a:chOff x="893977" y="1231776"/>
              <a:chExt cx="3225973" cy="1818463"/>
            </a:xfrm>
          </p:grpSpPr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0ABBC901-07DB-4438-A236-9806906FB874}"/>
                  </a:ext>
                </a:extLst>
              </p:cNvPr>
              <p:cNvSpPr txBox="1"/>
              <p:nvPr/>
            </p:nvSpPr>
            <p:spPr>
              <a:xfrm>
                <a:off x="1386074" y="2573121"/>
                <a:ext cx="2241778" cy="477118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algn="ctr">
                  <a:lnSpc>
                    <a:spcPts val="2010"/>
                  </a:lnSpc>
                  <a:spcBef>
                    <a:spcPts val="100"/>
                  </a:spcBef>
                </a:pPr>
                <a:r>
                  <a:rPr sz="1700" dirty="0">
                    <a:solidFill>
                      <a:srgbClr val="FFFFFF"/>
                    </a:solidFill>
                    <a:latin typeface="Roboto Slab" pitchFamily="2" charset="0"/>
                    <a:ea typeface="Roboto Slab" pitchFamily="2" charset="0"/>
                    <a:cs typeface="Arial Black"/>
                  </a:rPr>
                  <a:t>NanoProof®</a:t>
                </a:r>
                <a:endParaRPr sz="1700" dirty="0">
                  <a:latin typeface="Roboto Slab" pitchFamily="2" charset="0"/>
                  <a:ea typeface="Roboto Slab" pitchFamily="2" charset="0"/>
                  <a:cs typeface="Arial Black"/>
                </a:endParaRPr>
              </a:p>
              <a:p>
                <a:pPr algn="ctr">
                  <a:lnSpc>
                    <a:spcPts val="1650"/>
                  </a:lnSpc>
                </a:pPr>
                <a:r>
                  <a:rPr sz="1400" dirty="0">
                    <a:solidFill>
                      <a:srgbClr val="FFFFFF"/>
                    </a:solidFill>
                    <a:latin typeface="Roboto Slab" pitchFamily="2" charset="0"/>
                    <a:ea typeface="Roboto Slab" pitchFamily="2" charset="0"/>
                    <a:cs typeface="Arial Black"/>
                  </a:rPr>
                  <a:t>Electronics </a:t>
                </a:r>
                <a:r>
                  <a:rPr lang="en-US" sz="1400" dirty="0">
                    <a:solidFill>
                      <a:srgbClr val="FFFFFF"/>
                    </a:solidFill>
                    <a:latin typeface="Roboto Slab" pitchFamily="2" charset="0"/>
                    <a:ea typeface="Roboto Slab" pitchFamily="2" charset="0"/>
                    <a:cs typeface="Arial Black"/>
                  </a:rPr>
                  <a:t>Protection</a:t>
                </a:r>
                <a:endParaRPr sz="1400" dirty="0">
                  <a:latin typeface="Roboto Slab" pitchFamily="2" charset="0"/>
                  <a:ea typeface="Roboto Slab" pitchFamily="2" charset="0"/>
                  <a:cs typeface="Arial Black"/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FD7A1EC2-CB05-4958-AB28-24584B5EC1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2026" y="1331729"/>
                <a:ext cx="2809875" cy="1190625"/>
              </a:xfrm>
              <a:prstGeom prst="rect">
                <a:avLst/>
              </a:prstGeom>
            </p:spPr>
          </p:pic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57D037EC-8319-41DD-A0E6-1D0E5BBA4DF8}"/>
                  </a:ext>
                </a:extLst>
              </p:cNvPr>
              <p:cNvGrpSpPr/>
              <p:nvPr/>
            </p:nvGrpSpPr>
            <p:grpSpPr>
              <a:xfrm>
                <a:off x="893977" y="1231776"/>
                <a:ext cx="3225973" cy="1393356"/>
                <a:chOff x="893977" y="1229121"/>
                <a:chExt cx="3225973" cy="1393356"/>
              </a:xfrm>
            </p:grpSpPr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2B23F49F-4315-41F0-9EC1-2D8E01E877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3977" y="1229121"/>
                  <a:ext cx="3225973" cy="188182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66147404-265E-4119-983E-A559484420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893977" y="2434295"/>
                  <a:ext cx="3225973" cy="18818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76D986D1-DBE2-498B-81D7-1F43B43F9944}"/>
                </a:ext>
              </a:extLst>
            </p:cNvPr>
            <p:cNvGrpSpPr/>
            <p:nvPr/>
          </p:nvGrpSpPr>
          <p:grpSpPr>
            <a:xfrm>
              <a:off x="872121" y="3765427"/>
              <a:ext cx="3225973" cy="1834197"/>
              <a:chOff x="850264" y="3765427"/>
              <a:chExt cx="3225973" cy="1834197"/>
            </a:xfrm>
          </p:grpSpPr>
          <p:sp>
            <p:nvSpPr>
              <p:cNvPr id="10" name="object 6">
                <a:extLst>
                  <a:ext uri="{FF2B5EF4-FFF2-40B4-BE49-F238E27FC236}">
                    <a16:creationId xmlns:a16="http://schemas.microsoft.com/office/drawing/2014/main" id="{AEFE1208-45CD-41D4-A0B4-742DA86B46D5}"/>
                  </a:ext>
                </a:extLst>
              </p:cNvPr>
              <p:cNvSpPr txBox="1"/>
              <p:nvPr/>
            </p:nvSpPr>
            <p:spPr>
              <a:xfrm>
                <a:off x="1356210" y="5122506"/>
                <a:ext cx="2214080" cy="477118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ts val="2010"/>
                  </a:lnSpc>
                  <a:spcBef>
                    <a:spcPts val="100"/>
                  </a:spcBef>
                </a:pPr>
                <a:r>
                  <a:rPr sz="1700" dirty="0">
                    <a:solidFill>
                      <a:srgbClr val="FFFFFF"/>
                    </a:solidFill>
                    <a:latin typeface="Roboto Slab" pitchFamily="2" charset="0"/>
                    <a:ea typeface="Roboto Slab" pitchFamily="2" charset="0"/>
                    <a:cs typeface="Arial Black"/>
                  </a:rPr>
                  <a:t>Adhesion Promotion</a:t>
                </a:r>
                <a:endParaRPr sz="1700" dirty="0">
                  <a:latin typeface="Roboto Slab" pitchFamily="2" charset="0"/>
                  <a:ea typeface="Roboto Slab" pitchFamily="2" charset="0"/>
                  <a:cs typeface="Arial Black"/>
                </a:endParaRPr>
              </a:p>
              <a:p>
                <a:pPr marL="102235">
                  <a:lnSpc>
                    <a:spcPts val="1650"/>
                  </a:lnSpc>
                </a:pPr>
                <a:r>
                  <a:rPr sz="1400" dirty="0">
                    <a:solidFill>
                      <a:srgbClr val="FFFFFF"/>
                    </a:solidFill>
                    <a:latin typeface="Roboto Slab" pitchFamily="2" charset="0"/>
                    <a:ea typeface="Roboto Slab" pitchFamily="2" charset="0"/>
                    <a:cs typeface="Arial Black"/>
                  </a:rPr>
                  <a:t>Improve Bond Strength</a:t>
                </a:r>
                <a:endParaRPr sz="1400" dirty="0">
                  <a:latin typeface="Roboto Slab" pitchFamily="2" charset="0"/>
                  <a:ea typeface="Roboto Slab" pitchFamily="2" charset="0"/>
                  <a:cs typeface="Arial Black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E820E7C-7BDA-4333-904F-E2E5BB70E9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8313" y="3871872"/>
                <a:ext cx="2809875" cy="1190625"/>
              </a:xfrm>
              <a:prstGeom prst="rect">
                <a:avLst/>
              </a:prstGeom>
            </p:spPr>
          </p:pic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CB4AC3F4-5480-4640-BA74-52F57324D7C1}"/>
                  </a:ext>
                </a:extLst>
              </p:cNvPr>
              <p:cNvGrpSpPr/>
              <p:nvPr/>
            </p:nvGrpSpPr>
            <p:grpSpPr>
              <a:xfrm>
                <a:off x="850264" y="3765427"/>
                <a:ext cx="3225973" cy="1393356"/>
                <a:chOff x="893977" y="1229121"/>
                <a:chExt cx="3225973" cy="1393356"/>
              </a:xfrm>
            </p:grpSpPr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5F60651D-E4A0-4325-8349-79E460CF2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3977" y="1229121"/>
                  <a:ext cx="3225973" cy="188182"/>
                </a:xfrm>
                <a:prstGeom prst="rect">
                  <a:avLst/>
                </a:prstGeom>
              </p:spPr>
            </p:pic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3F59DB04-77AA-4AC9-B00F-995B67D39E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893977" y="2434295"/>
                  <a:ext cx="3225973" cy="18818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2F412C2-6D81-4F23-BEAA-B33879411C19}"/>
                </a:ext>
              </a:extLst>
            </p:cNvPr>
            <p:cNvGrpSpPr/>
            <p:nvPr/>
          </p:nvGrpSpPr>
          <p:grpSpPr>
            <a:xfrm>
              <a:off x="7912488" y="1231776"/>
              <a:ext cx="3225973" cy="1818463"/>
              <a:chOff x="7934344" y="1231776"/>
              <a:chExt cx="3225973" cy="1818463"/>
            </a:xfrm>
          </p:grpSpPr>
          <p:sp>
            <p:nvSpPr>
              <p:cNvPr id="9" name="object 5">
                <a:extLst>
                  <a:ext uri="{FF2B5EF4-FFF2-40B4-BE49-F238E27FC236}">
                    <a16:creationId xmlns:a16="http://schemas.microsoft.com/office/drawing/2014/main" id="{8AE06B45-AD45-4C33-9EAC-6793557F3AE7}"/>
                  </a:ext>
                </a:extLst>
              </p:cNvPr>
              <p:cNvSpPr txBox="1"/>
              <p:nvPr/>
            </p:nvSpPr>
            <p:spPr>
              <a:xfrm>
                <a:off x="8207677" y="2560019"/>
                <a:ext cx="2679306" cy="490220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algn="ctr">
                  <a:lnSpc>
                    <a:spcPts val="2010"/>
                  </a:lnSpc>
                  <a:spcBef>
                    <a:spcPts val="100"/>
                  </a:spcBef>
                </a:pPr>
                <a:r>
                  <a:rPr sz="1700" dirty="0">
                    <a:solidFill>
                      <a:srgbClr val="FFFFFF"/>
                    </a:solidFill>
                    <a:latin typeface="Roboto Slab" pitchFamily="2" charset="0"/>
                    <a:ea typeface="Roboto Slab" pitchFamily="2" charset="0"/>
                    <a:cs typeface="Arial Black"/>
                  </a:rPr>
                  <a:t>Anti-FingerPrint Coatings</a:t>
                </a:r>
                <a:endParaRPr sz="1700" dirty="0">
                  <a:latin typeface="Roboto Slab" pitchFamily="2" charset="0"/>
                  <a:ea typeface="Roboto Slab" pitchFamily="2" charset="0"/>
                  <a:cs typeface="Arial Black"/>
                </a:endParaRPr>
              </a:p>
              <a:p>
                <a:pPr algn="ctr">
                  <a:lnSpc>
                    <a:spcPts val="1650"/>
                  </a:lnSpc>
                </a:pPr>
                <a:r>
                  <a:rPr sz="1400" dirty="0">
                    <a:solidFill>
                      <a:srgbClr val="FFFFFF"/>
                    </a:solidFill>
                    <a:latin typeface="Roboto Slab" pitchFamily="2" charset="0"/>
                    <a:ea typeface="Roboto Slab" pitchFamily="2" charset="0"/>
                    <a:cs typeface="Arial Black"/>
                  </a:rPr>
                  <a:t>Hide appearance of prints</a:t>
                </a:r>
                <a:endParaRPr sz="1400" dirty="0">
                  <a:latin typeface="Roboto Slab" pitchFamily="2" charset="0"/>
                  <a:ea typeface="Roboto Slab" pitchFamily="2" charset="0"/>
                  <a:cs typeface="Arial Black"/>
                </a:endParaRP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58EC32F2-199B-47CE-9C26-919D0DBE7E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42393" y="1331729"/>
                <a:ext cx="2809875" cy="1190625"/>
              </a:xfrm>
              <a:prstGeom prst="rect">
                <a:avLst/>
              </a:prstGeom>
            </p:spPr>
          </p:pic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2CA8A28E-18A2-4A56-B0BD-BBAF5213BC1B}"/>
                  </a:ext>
                </a:extLst>
              </p:cNvPr>
              <p:cNvGrpSpPr/>
              <p:nvPr/>
            </p:nvGrpSpPr>
            <p:grpSpPr>
              <a:xfrm>
                <a:off x="7934344" y="1231776"/>
                <a:ext cx="3225973" cy="1393356"/>
                <a:chOff x="893977" y="1229121"/>
                <a:chExt cx="3225973" cy="1393356"/>
              </a:xfrm>
            </p:grpSpPr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C725EF32-C079-478A-8C23-A07DB187D6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3977" y="1229121"/>
                  <a:ext cx="3225973" cy="188182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826A14E7-EBE5-4BF9-9EC1-730F7FAAAD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893977" y="2434295"/>
                  <a:ext cx="3225973" cy="18818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452C647-347C-4C7E-996B-8A41A9973328}"/>
                </a:ext>
              </a:extLst>
            </p:cNvPr>
            <p:cNvGrpSpPr/>
            <p:nvPr/>
          </p:nvGrpSpPr>
          <p:grpSpPr>
            <a:xfrm>
              <a:off x="7912488" y="3765427"/>
              <a:ext cx="3225973" cy="1834197"/>
              <a:chOff x="7890631" y="3765427"/>
              <a:chExt cx="3225973" cy="1834197"/>
            </a:xfrm>
          </p:grpSpPr>
          <p:sp>
            <p:nvSpPr>
              <p:cNvPr id="12" name="object 8">
                <a:extLst>
                  <a:ext uri="{FF2B5EF4-FFF2-40B4-BE49-F238E27FC236}">
                    <a16:creationId xmlns:a16="http://schemas.microsoft.com/office/drawing/2014/main" id="{3151F603-01E5-44F5-B755-078CEA0E8569}"/>
                  </a:ext>
                </a:extLst>
              </p:cNvPr>
              <p:cNvSpPr txBox="1"/>
              <p:nvPr/>
            </p:nvSpPr>
            <p:spPr>
              <a:xfrm>
                <a:off x="7993488" y="5122506"/>
                <a:ext cx="3020259" cy="477118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algn="ctr">
                  <a:lnSpc>
                    <a:spcPts val="2010"/>
                  </a:lnSpc>
                  <a:spcBef>
                    <a:spcPts val="100"/>
                  </a:spcBef>
                </a:pPr>
                <a:r>
                  <a:rPr sz="1700" dirty="0">
                    <a:solidFill>
                      <a:srgbClr val="FFFFFF"/>
                    </a:solidFill>
                    <a:latin typeface="Roboto Slab" pitchFamily="2" charset="0"/>
                    <a:ea typeface="Roboto Slab" pitchFamily="2" charset="0"/>
                    <a:cs typeface="Arial Black"/>
                  </a:rPr>
                  <a:t>Test Pin Repellency Coatings</a:t>
                </a:r>
                <a:endParaRPr sz="1700" dirty="0">
                  <a:latin typeface="Roboto Slab" pitchFamily="2" charset="0"/>
                  <a:ea typeface="Roboto Slab" pitchFamily="2" charset="0"/>
                  <a:cs typeface="Arial Black"/>
                </a:endParaRPr>
              </a:p>
              <a:p>
                <a:pPr algn="ctr">
                  <a:lnSpc>
                    <a:spcPts val="1650"/>
                  </a:lnSpc>
                </a:pPr>
                <a:r>
                  <a:rPr sz="1400" dirty="0">
                    <a:solidFill>
                      <a:srgbClr val="FFFFFF"/>
                    </a:solidFill>
                    <a:latin typeface="Roboto Slab" pitchFamily="2" charset="0"/>
                    <a:ea typeface="Roboto Slab" pitchFamily="2" charset="0"/>
                    <a:cs typeface="Arial Black"/>
                  </a:rPr>
                  <a:t>Increase Test Pin Lifetime</a:t>
                </a:r>
                <a:endParaRPr sz="1400" dirty="0">
                  <a:latin typeface="Roboto Slab" pitchFamily="2" charset="0"/>
                  <a:ea typeface="Roboto Slab" pitchFamily="2" charset="0"/>
                  <a:cs typeface="Arial Black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615469F-01F6-4D3B-BFA7-9A1C1C72F4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8680" y="3871872"/>
                <a:ext cx="2809875" cy="1190625"/>
              </a:xfrm>
              <a:prstGeom prst="rect">
                <a:avLst/>
              </a:prstGeom>
            </p:spPr>
          </p:pic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4FA1F675-7567-431D-B32C-58A7F2F44F49}"/>
                  </a:ext>
                </a:extLst>
              </p:cNvPr>
              <p:cNvGrpSpPr/>
              <p:nvPr/>
            </p:nvGrpSpPr>
            <p:grpSpPr>
              <a:xfrm>
                <a:off x="7890631" y="3765427"/>
                <a:ext cx="3225973" cy="1393356"/>
                <a:chOff x="893977" y="1229121"/>
                <a:chExt cx="3225973" cy="1393356"/>
              </a:xfrm>
            </p:grpSpPr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F8B9E2E9-E58C-4003-AB98-3EB108426E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3977" y="1229121"/>
                  <a:ext cx="3225973" cy="188182"/>
                </a:xfrm>
                <a:prstGeom prst="rect">
                  <a:avLst/>
                </a:prstGeom>
              </p:spPr>
            </p:pic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BBE32F46-906D-4761-8509-1DAD6FA0E0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893977" y="2434295"/>
                  <a:ext cx="3225973" cy="188182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9D878B1B-1D79-4CE8-ABE4-A6B4A31CB2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924" y="232325"/>
            <a:ext cx="1657350" cy="5619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DFE8FE7-A5BE-BB30-0E66-8AB3F01A3F59}"/>
              </a:ext>
            </a:extLst>
          </p:cNvPr>
          <p:cNvGrpSpPr/>
          <p:nvPr/>
        </p:nvGrpSpPr>
        <p:grpSpPr>
          <a:xfrm>
            <a:off x="-3" y="0"/>
            <a:ext cx="12192000" cy="633271"/>
            <a:chOff x="-3" y="0"/>
            <a:chExt cx="12192000" cy="63327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B2A21B3-F4B7-F561-6A3B-C0AF2B15F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" y="0"/>
              <a:ext cx="12192000" cy="63327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5EBB0CC-EE33-C9B8-DEB6-F4383071EC02}"/>
                </a:ext>
              </a:extLst>
            </p:cNvPr>
            <p:cNvSpPr txBox="1"/>
            <p:nvPr/>
          </p:nvSpPr>
          <p:spPr>
            <a:xfrm>
              <a:off x="188806" y="69120"/>
              <a:ext cx="8457354" cy="538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900" dirty="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</a:rPr>
                <a:t>ELECTRONICS</a:t>
              </a:r>
              <a:endParaRPr lang="en-US" sz="2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0235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7A0AC35-AE19-494F-949C-E7BEC88BA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object 6">
            <a:extLst>
              <a:ext uri="{FF2B5EF4-FFF2-40B4-BE49-F238E27FC236}">
                <a16:creationId xmlns:a16="http://schemas.microsoft.com/office/drawing/2014/main" id="{15674EBE-E89F-4AED-AA06-74D5E65B01A9}"/>
              </a:ext>
            </a:extLst>
          </p:cNvPr>
          <p:cNvSpPr txBox="1"/>
          <p:nvPr/>
        </p:nvSpPr>
        <p:spPr>
          <a:xfrm>
            <a:off x="796367" y="1296590"/>
            <a:ext cx="6012815" cy="3422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50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 Black"/>
              </a:rPr>
              <a:t>In real life, electronic devices are often damaged</a:t>
            </a:r>
            <a:endParaRPr sz="2050" dirty="0">
              <a:latin typeface="Roboto Slab" pitchFamily="2" charset="0"/>
              <a:ea typeface="Roboto Slab" pitchFamily="2" charset="0"/>
              <a:cs typeface="Arial Black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8AB299E-3620-4D71-8ABC-A0267B93925A}"/>
              </a:ext>
            </a:extLst>
          </p:cNvPr>
          <p:cNvGrpSpPr/>
          <p:nvPr/>
        </p:nvGrpSpPr>
        <p:grpSpPr>
          <a:xfrm>
            <a:off x="695036" y="1911715"/>
            <a:ext cx="3991206" cy="368319"/>
            <a:chOff x="695036" y="1911715"/>
            <a:chExt cx="3991206" cy="368319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32DDF35F-E697-4C62-ADB5-86E6BBDF2A08}"/>
                </a:ext>
              </a:extLst>
            </p:cNvPr>
            <p:cNvSpPr txBox="1"/>
            <p:nvPr/>
          </p:nvSpPr>
          <p:spPr>
            <a:xfrm>
              <a:off x="1021022" y="1950348"/>
              <a:ext cx="3665220" cy="269946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165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Device dropped in pool or even toilet</a:t>
              </a:r>
              <a:endParaRPr sz="1650" dirty="0"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50C6609-A4B1-47A8-9C9C-34851AA2B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036" y="1911715"/>
              <a:ext cx="368319" cy="36831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731909A-FE0D-4A65-85F8-F52228D7740F}"/>
              </a:ext>
            </a:extLst>
          </p:cNvPr>
          <p:cNvGrpSpPr/>
          <p:nvPr/>
        </p:nvGrpSpPr>
        <p:grpSpPr>
          <a:xfrm>
            <a:off x="695036" y="2457815"/>
            <a:ext cx="3991206" cy="796773"/>
            <a:chOff x="695036" y="2457815"/>
            <a:chExt cx="3336521" cy="796773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82EF2DE2-21D2-4717-9D32-34888B91C3FA}"/>
                </a:ext>
              </a:extLst>
            </p:cNvPr>
            <p:cNvSpPr txBox="1"/>
            <p:nvPr/>
          </p:nvSpPr>
          <p:spPr>
            <a:xfrm>
              <a:off x="1021022" y="2476811"/>
              <a:ext cx="3010535" cy="777777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165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Unit exposed to outdoor</a:t>
              </a:r>
              <a:endParaRPr sz="1650" dirty="0">
                <a:latin typeface="Roboto Slab" pitchFamily="2" charset="0"/>
                <a:ea typeface="Roboto Slab" pitchFamily="2" charset="0"/>
                <a:cs typeface="Arial Black"/>
              </a:endParaRPr>
            </a:p>
            <a:p>
              <a:pPr marL="12700">
                <a:lnSpc>
                  <a:spcPct val="100000"/>
                </a:lnSpc>
                <a:spcBef>
                  <a:spcPts val="35"/>
                </a:spcBef>
              </a:pPr>
              <a:r>
                <a:rPr sz="165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environment –</a:t>
              </a:r>
              <a:r>
                <a:rPr lang="en-US" sz="165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 dust,</a:t>
              </a:r>
              <a:r>
                <a:rPr sz="165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 rain, humidity</a:t>
              </a:r>
              <a:endParaRPr sz="1650" dirty="0"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0348E5E-8E84-42F6-8D0A-A48A1F971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036" y="2457815"/>
              <a:ext cx="368319" cy="368319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1331833-46BC-4534-8702-5EB22210E06B}"/>
              </a:ext>
            </a:extLst>
          </p:cNvPr>
          <p:cNvGrpSpPr/>
          <p:nvPr/>
        </p:nvGrpSpPr>
        <p:grpSpPr>
          <a:xfrm>
            <a:off x="4866344" y="1911715"/>
            <a:ext cx="5900768" cy="368319"/>
            <a:chOff x="4866344" y="1911715"/>
            <a:chExt cx="5900768" cy="368319"/>
          </a:xfrm>
        </p:grpSpPr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80284D8B-EBAF-4222-945B-92A7567A27FA}"/>
                </a:ext>
              </a:extLst>
            </p:cNvPr>
            <p:cNvSpPr txBox="1"/>
            <p:nvPr/>
          </p:nvSpPr>
          <p:spPr>
            <a:xfrm>
              <a:off x="5194352" y="1950348"/>
              <a:ext cx="5572760" cy="269946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165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Household appliances exposed water during operations</a:t>
              </a:r>
              <a:endParaRPr sz="1650" dirty="0"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33C4616-B955-4D50-A5A8-5DD6FE297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6344" y="1911715"/>
              <a:ext cx="368319" cy="368319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07A7206-5007-42E1-BC05-82B8DF7A2E45}"/>
              </a:ext>
            </a:extLst>
          </p:cNvPr>
          <p:cNvGrpSpPr/>
          <p:nvPr/>
        </p:nvGrpSpPr>
        <p:grpSpPr>
          <a:xfrm>
            <a:off x="4866344" y="2456245"/>
            <a:ext cx="5900768" cy="584528"/>
            <a:chOff x="4866344" y="2456245"/>
            <a:chExt cx="5900768" cy="584528"/>
          </a:xfrm>
        </p:grpSpPr>
        <p:sp>
          <p:nvSpPr>
            <p:cNvPr id="17" name="object 5">
              <a:extLst>
                <a:ext uri="{FF2B5EF4-FFF2-40B4-BE49-F238E27FC236}">
                  <a16:creationId xmlns:a16="http://schemas.microsoft.com/office/drawing/2014/main" id="{E3D3C2F6-E299-45E8-B8D2-0D543ABB45DA}"/>
                </a:ext>
              </a:extLst>
            </p:cNvPr>
            <p:cNvSpPr txBox="1"/>
            <p:nvPr/>
          </p:nvSpPr>
          <p:spPr>
            <a:xfrm>
              <a:off x="5194352" y="2519348"/>
              <a:ext cx="5572760" cy="521425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marR="1120775">
                <a:lnSpc>
                  <a:spcPct val="101699"/>
                </a:lnSpc>
                <a:spcBef>
                  <a:spcPts val="1975"/>
                </a:spcBef>
              </a:pPr>
              <a:r>
                <a:rPr lang="en-US" sz="165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Equipment (industrial and medical) exposed  to dirty and wet working environment</a:t>
              </a:r>
              <a:endParaRPr lang="en-US" sz="1650" dirty="0"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F8A5A92-D795-4D0D-8087-8DA4B0CB3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6344" y="2456245"/>
              <a:ext cx="368319" cy="368319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716EA26-BEC6-43FB-BA49-99A8FDBC77A8}"/>
              </a:ext>
            </a:extLst>
          </p:cNvPr>
          <p:cNvGrpSpPr/>
          <p:nvPr/>
        </p:nvGrpSpPr>
        <p:grpSpPr>
          <a:xfrm>
            <a:off x="595623" y="3468797"/>
            <a:ext cx="10490613" cy="2205767"/>
            <a:chOff x="595623" y="3468797"/>
            <a:chExt cx="10490613" cy="2205767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4F3C7CA-6547-4B1B-888F-05B2300D865C}"/>
                </a:ext>
              </a:extLst>
            </p:cNvPr>
            <p:cNvGrpSpPr/>
            <p:nvPr/>
          </p:nvGrpSpPr>
          <p:grpSpPr>
            <a:xfrm>
              <a:off x="4136424" y="3468797"/>
              <a:ext cx="3409011" cy="2205767"/>
              <a:chOff x="4160503" y="3468797"/>
              <a:chExt cx="3409011" cy="2205767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2E402C97-9B1B-4516-BAD5-BA0641191D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7683" y="3561160"/>
                <a:ext cx="2914650" cy="2000250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690FE01F-25E8-4C1F-9263-D3EC510B76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0503" y="3468797"/>
                <a:ext cx="3409010" cy="198859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EC7044C2-5A99-4F87-B054-039787B45B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4160504" y="5475705"/>
                <a:ext cx="3409010" cy="198859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9C3A363-39C9-417D-8A2A-26DFB67497B4}"/>
                </a:ext>
              </a:extLst>
            </p:cNvPr>
            <p:cNvGrpSpPr/>
            <p:nvPr/>
          </p:nvGrpSpPr>
          <p:grpSpPr>
            <a:xfrm>
              <a:off x="595623" y="3468797"/>
              <a:ext cx="3409011" cy="2205767"/>
              <a:chOff x="595623" y="3468797"/>
              <a:chExt cx="3409011" cy="2205767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E3FCCC4-4D6A-40F3-9B40-6EC88B082B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2803" y="3561160"/>
                <a:ext cx="2914650" cy="2000250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45BD35E-3B8A-4C7F-B950-A35E510990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5623" y="3468797"/>
                <a:ext cx="3409010" cy="198859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ECD04FDD-4B4D-4008-86B5-6F12D203CF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595624" y="5475705"/>
                <a:ext cx="3409010" cy="198859"/>
              </a:xfrm>
              <a:prstGeom prst="rect">
                <a:avLst/>
              </a:prstGeom>
            </p:spPr>
          </p:pic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70C9A06-6CE7-4C30-88D7-AD2D5366865E}"/>
                </a:ext>
              </a:extLst>
            </p:cNvPr>
            <p:cNvGrpSpPr/>
            <p:nvPr/>
          </p:nvGrpSpPr>
          <p:grpSpPr>
            <a:xfrm>
              <a:off x="7677226" y="3468797"/>
              <a:ext cx="3409010" cy="2205767"/>
              <a:chOff x="7677226" y="3468797"/>
              <a:chExt cx="3409010" cy="2205767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C5C3618-BD53-49CD-984D-E4B34D75F6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4406" y="3561160"/>
                <a:ext cx="2914650" cy="2000250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73742CB-FE8A-473E-A531-52B0E8FE5A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77226" y="3468797"/>
                <a:ext cx="3409010" cy="198859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4B50008B-0CC8-4C69-BA6E-EE985A323C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7677226" y="5475705"/>
                <a:ext cx="3409010" cy="198859"/>
              </a:xfrm>
              <a:prstGeom prst="rect">
                <a:avLst/>
              </a:prstGeom>
            </p:spPr>
          </p:pic>
        </p:grp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1CD45A92-7D95-4620-98DE-932E635AA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924" y="232325"/>
            <a:ext cx="1657350" cy="5619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AFD899E-1C48-8417-AE7E-52A25EEFA18F}"/>
              </a:ext>
            </a:extLst>
          </p:cNvPr>
          <p:cNvGrpSpPr/>
          <p:nvPr/>
        </p:nvGrpSpPr>
        <p:grpSpPr>
          <a:xfrm>
            <a:off x="-3" y="0"/>
            <a:ext cx="12192000" cy="633271"/>
            <a:chOff x="-3" y="0"/>
            <a:chExt cx="12192000" cy="6332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5CA5F2C-89F5-6AE1-6EE9-8A2F42ECF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" y="0"/>
              <a:ext cx="12192000" cy="63327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3B70F11-EBDC-B65D-1F5F-1495A9BB8133}"/>
                </a:ext>
              </a:extLst>
            </p:cNvPr>
            <p:cNvSpPr txBox="1"/>
            <p:nvPr/>
          </p:nvSpPr>
          <p:spPr>
            <a:xfrm>
              <a:off x="188806" y="69120"/>
              <a:ext cx="8457354" cy="538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900" dirty="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</a:rPr>
                <a:t>ELECTRONICS PROTECTION</a:t>
              </a:r>
              <a:endParaRPr lang="en-US" sz="2900" dirty="0"/>
            </a:p>
          </p:txBody>
        </p:sp>
      </p:grpSp>
    </p:spTree>
    <p:extLst>
      <p:ext uri="{BB962C8B-B14F-4D97-AF65-F5344CB8AC3E}">
        <p14:creationId xmlns:p14="http://schemas.microsoft.com/office/powerpoint/2010/main" val="79819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A5F4AD-45AB-4E68-BA96-96FF54D85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67"/>
            <a:ext cx="12192000" cy="6858000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73A7704E-465E-4F70-A043-1DD9F5AE0A96}"/>
              </a:ext>
            </a:extLst>
          </p:cNvPr>
          <p:cNvSpPr txBox="1"/>
          <p:nvPr/>
        </p:nvSpPr>
        <p:spPr>
          <a:xfrm>
            <a:off x="528918" y="1308693"/>
            <a:ext cx="7023214" cy="128054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650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 Black"/>
              </a:rPr>
              <a:t>Award winning liquid applied electronics </a:t>
            </a:r>
            <a:r>
              <a:rPr lang="en-US" sz="1650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 Black"/>
              </a:rPr>
              <a:t>protection </a:t>
            </a:r>
            <a:r>
              <a:rPr sz="1650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 Black"/>
              </a:rPr>
              <a:t>technology</a:t>
            </a:r>
            <a:endParaRPr sz="1650" dirty="0">
              <a:latin typeface="Roboto Slab" pitchFamily="2" charset="0"/>
              <a:ea typeface="Roboto Slab" pitchFamily="2" charset="0"/>
              <a:cs typeface="Arial Black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 dirty="0">
              <a:latin typeface="Roboto Slab" pitchFamily="2" charset="0"/>
              <a:ea typeface="Roboto Slab" pitchFamily="2" charset="0"/>
              <a:cs typeface="Arial Black"/>
            </a:endParaRPr>
          </a:p>
          <a:p>
            <a:pPr marL="12700" marR="1450340">
              <a:lnSpc>
                <a:spcPct val="101699"/>
              </a:lnSpc>
            </a:pPr>
            <a:r>
              <a:rPr sz="1650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 Black"/>
              </a:rPr>
              <a:t>Aculon</a:t>
            </a:r>
            <a:r>
              <a:rPr lang="en-US" sz="1650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 Black"/>
              </a:rPr>
              <a:t>®</a:t>
            </a:r>
            <a:r>
              <a:rPr sz="1650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 Black"/>
              </a:rPr>
              <a:t> NanoProof® Series </a:t>
            </a:r>
            <a:r>
              <a:rPr lang="en-US" sz="1650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 Black"/>
              </a:rPr>
              <a:t>launched in 2010 </a:t>
            </a:r>
            <a:r>
              <a:rPr sz="1650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 Black"/>
              </a:rPr>
              <a:t>provides protection from </a:t>
            </a:r>
            <a:r>
              <a:rPr lang="en-US" sz="1650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 Black"/>
              </a:rPr>
              <a:t>dust &amp; </a:t>
            </a:r>
            <a:r>
              <a:rPr sz="1650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 Black"/>
              </a:rPr>
              <a:t>humidity </a:t>
            </a:r>
            <a:r>
              <a:rPr lang="en-US" sz="1650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 Black"/>
              </a:rPr>
              <a:t>all the way to </a:t>
            </a:r>
            <a:r>
              <a:rPr sz="1650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 Black"/>
              </a:rPr>
              <a:t>full water immersion</a:t>
            </a:r>
            <a:endParaRPr sz="1650" dirty="0">
              <a:latin typeface="Roboto Slab" pitchFamily="2" charset="0"/>
              <a:ea typeface="Roboto Slab" pitchFamily="2" charset="0"/>
              <a:cs typeface="Arial Black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123AF66-4619-4FED-B6FE-A87FA4307FAC}"/>
              </a:ext>
            </a:extLst>
          </p:cNvPr>
          <p:cNvGrpSpPr/>
          <p:nvPr/>
        </p:nvGrpSpPr>
        <p:grpSpPr>
          <a:xfrm>
            <a:off x="448663" y="2758754"/>
            <a:ext cx="6564853" cy="338554"/>
            <a:chOff x="779697" y="2742214"/>
            <a:chExt cx="6314859" cy="33855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DB480B6-D850-4AEB-ABAB-2DAB0587F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697" y="2809875"/>
              <a:ext cx="257656" cy="24828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87D1E-F650-4505-AD47-E60D8575BC87}"/>
                </a:ext>
              </a:extLst>
            </p:cNvPr>
            <p:cNvSpPr txBox="1"/>
            <p:nvPr/>
          </p:nvSpPr>
          <p:spPr>
            <a:xfrm>
              <a:off x="1000178" y="2742214"/>
              <a:ext cx="609437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Utilize proprietary technology </a:t>
              </a:r>
              <a:endParaRPr lang="en-IN" sz="16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1593E48-594B-4295-B708-60951365E6B8}"/>
              </a:ext>
            </a:extLst>
          </p:cNvPr>
          <p:cNvGrpSpPr/>
          <p:nvPr/>
        </p:nvGrpSpPr>
        <p:grpSpPr>
          <a:xfrm>
            <a:off x="448663" y="3239365"/>
            <a:ext cx="8907004" cy="584775"/>
            <a:chOff x="779697" y="3219985"/>
            <a:chExt cx="7331599" cy="58477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2138481-FDC0-44A5-A4A4-0881E1C89DF9}"/>
                </a:ext>
              </a:extLst>
            </p:cNvPr>
            <p:cNvSpPr txBox="1"/>
            <p:nvPr/>
          </p:nvSpPr>
          <p:spPr>
            <a:xfrm>
              <a:off x="1000177" y="3219985"/>
              <a:ext cx="711111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079750">
                <a:spcBef>
                  <a:spcPts val="1500"/>
                </a:spcBef>
              </a:pPr>
              <a:r>
                <a:rPr lang="en-US" sz="16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Application equipment affordable and readily available</a:t>
              </a:r>
              <a:br>
                <a:rPr lang="en-US" sz="16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</a:br>
              <a:endParaRPr lang="en-US" sz="1600" dirty="0"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0E0491E-C7C3-4AE6-A85B-AD4A7CD58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697" y="3276803"/>
              <a:ext cx="220481" cy="21246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ECA337E-EC3F-4F11-9D35-EDFCC161AE18}"/>
              </a:ext>
            </a:extLst>
          </p:cNvPr>
          <p:cNvGrpSpPr/>
          <p:nvPr/>
        </p:nvGrpSpPr>
        <p:grpSpPr>
          <a:xfrm>
            <a:off x="448663" y="3801612"/>
            <a:ext cx="8692996" cy="584775"/>
            <a:chOff x="779697" y="3801612"/>
            <a:chExt cx="8361961" cy="58477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B75E4BE-792D-4206-986B-CA92B5345E6A}"/>
                </a:ext>
              </a:extLst>
            </p:cNvPr>
            <p:cNvSpPr txBox="1"/>
            <p:nvPr/>
          </p:nvSpPr>
          <p:spPr>
            <a:xfrm>
              <a:off x="1000177" y="3801612"/>
              <a:ext cx="814148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ts val="1614"/>
                </a:spcBef>
              </a:pPr>
              <a:r>
                <a:rPr lang="en-US" sz="16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Range of treatments available to meet IPX3 to IPX8. </a:t>
              </a:r>
              <a:br>
                <a:rPr lang="en-US" sz="16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</a:br>
              <a:endParaRPr lang="en-US" sz="1600" dirty="0"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DF24612-562F-4A0D-BD97-0DD6E956D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697" y="3853350"/>
              <a:ext cx="263679" cy="254092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BBA4FFB-CE9D-49DA-A0C5-ADCF018D3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0797" y="328280"/>
            <a:ext cx="9581200" cy="8398931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33C957-3815-4A6D-BAF7-455462468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924" y="232325"/>
            <a:ext cx="1657350" cy="5619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56DFE2E-04FA-27AE-AD17-DEADF7741FE9}"/>
              </a:ext>
            </a:extLst>
          </p:cNvPr>
          <p:cNvGrpSpPr/>
          <p:nvPr/>
        </p:nvGrpSpPr>
        <p:grpSpPr>
          <a:xfrm>
            <a:off x="-3" y="0"/>
            <a:ext cx="12192000" cy="633271"/>
            <a:chOff x="-3" y="0"/>
            <a:chExt cx="12192000" cy="6332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ED7B359-B96E-8F68-6C42-3316405F5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" y="0"/>
              <a:ext cx="12192000" cy="63327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9247F5C-3A09-DC7B-6988-4926405B9D35}"/>
                </a:ext>
              </a:extLst>
            </p:cNvPr>
            <p:cNvSpPr txBox="1"/>
            <p:nvPr/>
          </p:nvSpPr>
          <p:spPr>
            <a:xfrm>
              <a:off x="188806" y="69120"/>
              <a:ext cx="9507644" cy="538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900" dirty="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</a:rPr>
                <a:t>NANOPROOF® ELECTRONICS PROTECTION</a:t>
              </a:r>
              <a:endParaRPr lang="en-US" sz="29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C686ECD-F64B-E83F-C196-322D89021C2E}"/>
              </a:ext>
            </a:extLst>
          </p:cNvPr>
          <p:cNvSpPr txBox="1"/>
          <p:nvPr/>
        </p:nvSpPr>
        <p:spPr>
          <a:xfrm>
            <a:off x="682221" y="4328468"/>
            <a:ext cx="84637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1614"/>
              </a:spcBef>
            </a:pPr>
            <a:r>
              <a:rPr lang="en-US" sz="1600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 Black"/>
              </a:rPr>
              <a:t> Aculon technology used on over 1 million EV’s </a:t>
            </a:r>
            <a:br>
              <a:rPr lang="en-US" sz="1600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 Black"/>
              </a:rPr>
            </a:br>
            <a:endParaRPr lang="en-US" sz="1600" dirty="0">
              <a:latin typeface="Roboto Slab" pitchFamily="2" charset="0"/>
              <a:ea typeface="Roboto Slab" pitchFamily="2" charset="0"/>
              <a:cs typeface="Arial Black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A150ED3-E1C6-AFC8-0CFD-1C4644A26D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13" y="4380206"/>
            <a:ext cx="274118" cy="25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8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3CA664-4CA3-480B-84B1-1D40C30B0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52" name="object 3">
            <a:extLst>
              <a:ext uri="{FF2B5EF4-FFF2-40B4-BE49-F238E27FC236}">
                <a16:creationId xmlns:a16="http://schemas.microsoft.com/office/drawing/2014/main" id="{7762AFEC-8576-4C01-AB1C-68C3CE8F8F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069412"/>
              </p:ext>
            </p:extLst>
          </p:nvPr>
        </p:nvGraphicFramePr>
        <p:xfrm>
          <a:off x="1129454" y="1465681"/>
          <a:ext cx="10475644" cy="3561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9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9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94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16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41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3609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8835">
                <a:tc>
                  <a:txBody>
                    <a:bodyPr/>
                    <a:lstStyle/>
                    <a:p>
                      <a:pPr marR="273685" algn="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1400" b="0" spc="0" dirty="0">
                          <a:solidFill>
                            <a:srgbClr val="FFFFFF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NanoProof® Series</a:t>
                      </a:r>
                      <a:endParaRPr sz="1400" b="0" spc="0" dirty="0"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685" algn="r" defTabSz="914400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1400" b="0" kern="1200" spc="0" dirty="0">
                          <a:solidFill>
                            <a:srgbClr val="FFFFFF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IPX</a:t>
                      </a:r>
                      <a:endParaRPr sz="1400" b="0" kern="1200" spc="0" dirty="0">
                        <a:solidFill>
                          <a:srgbClr val="FFFFFF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685" algn="r" defTabSz="914400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1400" b="0" kern="1200" spc="0" dirty="0">
                          <a:solidFill>
                            <a:srgbClr val="FFFFFF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In-Line</a:t>
                      </a:r>
                      <a:endParaRPr sz="1400" b="0" kern="1200" spc="0" dirty="0">
                        <a:solidFill>
                          <a:srgbClr val="FFFFFF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685" algn="r" defTabSz="914400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1400" b="1" kern="1200" spc="0" dirty="0">
                          <a:solidFill>
                            <a:srgbClr val="FFFFFF"/>
                          </a:solidFill>
                          <a:latin typeface="Roboto Slab" pitchFamily="2" charset="0"/>
                        </a:rPr>
                        <a:t>    </a:t>
                      </a:r>
                      <a:r>
                        <a:rPr lang="en-US" sz="1400" b="0" kern="1200" spc="0" dirty="0">
                          <a:solidFill>
                            <a:srgbClr val="FFFFFF"/>
                          </a:solidFill>
                          <a:latin typeface="Roboto Slab" pitchFamily="2" charset="0"/>
                        </a:rPr>
                        <a:t>Non-Toxic</a:t>
                      </a:r>
                      <a:endParaRPr sz="1400" b="0" kern="1200" spc="0" dirty="0">
                        <a:solidFill>
                          <a:srgbClr val="FFFFFF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685" algn="r" defTabSz="914400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1400" b="0" kern="1200" spc="0" dirty="0">
                          <a:solidFill>
                            <a:srgbClr val="FFFFFF"/>
                          </a:solidFill>
                          <a:latin typeface="Roboto Slab" pitchFamily="2" charset="0"/>
                        </a:rPr>
                        <a:t>Push Through</a:t>
                      </a:r>
                      <a:endParaRPr sz="1400" b="0" kern="1200" spc="0" dirty="0">
                        <a:solidFill>
                          <a:srgbClr val="FFFFFF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685" algn="r" defTabSz="914400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b="0" dirty="0"/>
                        <a:t>Flexible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685" algn="r" defTabSz="914400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1400" b="0" kern="1200" spc="0" dirty="0">
                          <a:solidFill>
                            <a:srgbClr val="FFFFFF"/>
                          </a:solidFill>
                          <a:latin typeface="Roboto Slab" pitchFamily="2" charset="0"/>
                        </a:rPr>
                        <a:t>Green/VOC Exempt</a:t>
                      </a:r>
                      <a:r>
                        <a:rPr lang="en-US" sz="1400" b="0" kern="1200" spc="0" dirty="0">
                          <a:solidFill>
                            <a:srgbClr val="FFFFFF"/>
                          </a:solidFill>
                          <a:latin typeface="Roboto Slab" pitchFamily="2" charset="0"/>
                        </a:rPr>
                        <a:t>*</a:t>
                      </a:r>
                      <a:endParaRPr sz="1400" b="0" kern="1200" spc="0" dirty="0">
                        <a:solidFill>
                          <a:srgbClr val="FFFFFF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835">
                <a:tc>
                  <a:txBody>
                    <a:bodyPr/>
                    <a:lstStyle/>
                    <a:p>
                      <a:pPr marR="273685"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1</a:t>
                      </a:r>
                    </a:p>
                  </a:txBody>
                  <a:tcPr marL="25200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3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835">
                <a:tc>
                  <a:txBody>
                    <a:bodyPr/>
                    <a:lstStyle/>
                    <a:p>
                      <a:pPr marR="273685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5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25200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5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8835">
                <a:tc>
                  <a:txBody>
                    <a:bodyPr/>
                    <a:lstStyle/>
                    <a:p>
                      <a:pPr marR="27432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8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25200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8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spc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 </a:t>
                      </a:r>
                      <a:endParaRPr sz="16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835">
                <a:tc>
                  <a:txBody>
                    <a:bodyPr/>
                    <a:lstStyle/>
                    <a:p>
                      <a:pPr marR="27432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X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25200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8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spc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spc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spc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8835">
                <a:tc>
                  <a:txBody>
                    <a:bodyPr/>
                    <a:lstStyle/>
                    <a:p>
                      <a:pPr marR="27432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12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25200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8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8835">
                <a:tc>
                  <a:txBody>
                    <a:bodyPr/>
                    <a:lstStyle/>
                    <a:p>
                      <a:pPr marR="27432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15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25200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8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6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003812"/>
                  </a:ext>
                </a:extLst>
              </a:tr>
            </a:tbl>
          </a:graphicData>
        </a:graphic>
      </p:graphicFrame>
      <p:grpSp>
        <p:nvGrpSpPr>
          <p:cNvPr id="386" name="Group 385">
            <a:extLst>
              <a:ext uri="{FF2B5EF4-FFF2-40B4-BE49-F238E27FC236}">
                <a16:creationId xmlns:a16="http://schemas.microsoft.com/office/drawing/2014/main" id="{F38A6B66-7974-465C-B3FC-E158B498B5DE}"/>
              </a:ext>
            </a:extLst>
          </p:cNvPr>
          <p:cNvGrpSpPr/>
          <p:nvPr/>
        </p:nvGrpSpPr>
        <p:grpSpPr>
          <a:xfrm>
            <a:off x="1270000" y="1443871"/>
            <a:ext cx="9698920" cy="545797"/>
            <a:chOff x="1151466" y="1477737"/>
            <a:chExt cx="9698920" cy="545797"/>
          </a:xfrm>
        </p:grpSpPr>
        <p:pic>
          <p:nvPicPr>
            <p:cNvPr id="382" name="Picture 381">
              <a:extLst>
                <a:ext uri="{FF2B5EF4-FFF2-40B4-BE49-F238E27FC236}">
                  <a16:creationId xmlns:a16="http://schemas.microsoft.com/office/drawing/2014/main" id="{12E4765B-2BAF-4BB6-A26C-0FF196D1F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466" y="1921384"/>
              <a:ext cx="2339126" cy="102150"/>
            </a:xfrm>
            <a:prstGeom prst="rect">
              <a:avLst/>
            </a:prstGeom>
          </p:spPr>
        </p:pic>
        <p:pic>
          <p:nvPicPr>
            <p:cNvPr id="383" name="Picture 382">
              <a:extLst>
                <a:ext uri="{FF2B5EF4-FFF2-40B4-BE49-F238E27FC236}">
                  <a16:creationId xmlns:a16="http://schemas.microsoft.com/office/drawing/2014/main" id="{83EDFF6D-D4BC-474F-8D2A-EDFF4450C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049743" y="1491080"/>
              <a:ext cx="2339126" cy="102150"/>
            </a:xfrm>
            <a:prstGeom prst="rect">
              <a:avLst/>
            </a:prstGeom>
          </p:spPr>
        </p:pic>
        <p:pic>
          <p:nvPicPr>
            <p:cNvPr id="384" name="Picture 383">
              <a:extLst>
                <a:ext uri="{FF2B5EF4-FFF2-40B4-BE49-F238E27FC236}">
                  <a16:creationId xmlns:a16="http://schemas.microsoft.com/office/drawing/2014/main" id="{7A7D4A2D-2B87-490C-BC16-C294F2232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7563" y="1921384"/>
              <a:ext cx="2339126" cy="102150"/>
            </a:xfrm>
            <a:prstGeom prst="rect">
              <a:avLst/>
            </a:prstGeom>
          </p:spPr>
        </p:pic>
        <p:pic>
          <p:nvPicPr>
            <p:cNvPr id="385" name="Picture 384">
              <a:extLst>
                <a:ext uri="{FF2B5EF4-FFF2-40B4-BE49-F238E27FC236}">
                  <a16:creationId xmlns:a16="http://schemas.microsoft.com/office/drawing/2014/main" id="{AABEFC20-6F9B-4D8F-8C34-2221C0D74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000247" y="1477737"/>
              <a:ext cx="2850139" cy="124466"/>
            </a:xfrm>
            <a:prstGeom prst="rect">
              <a:avLst/>
            </a:prstGeom>
          </p:spPr>
        </p:pic>
      </p:grpSp>
      <p:pic>
        <p:nvPicPr>
          <p:cNvPr id="7" name="Picture 6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DEA7C84B-6073-4A31-A109-6A88CEEB3B0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65" y="2026492"/>
            <a:ext cx="609550" cy="365730"/>
          </a:xfrm>
          <a:prstGeom prst="rect">
            <a:avLst/>
          </a:prstGeom>
        </p:spPr>
      </p:pic>
      <p:pic>
        <p:nvPicPr>
          <p:cNvPr id="60" name="Picture 59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807BBBFB-7DA9-4D88-8C57-7F4FE629D3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65" y="3022855"/>
            <a:ext cx="609550" cy="365730"/>
          </a:xfrm>
          <a:prstGeom prst="rect">
            <a:avLst/>
          </a:prstGeom>
        </p:spPr>
      </p:pic>
      <p:pic>
        <p:nvPicPr>
          <p:cNvPr id="61" name="Picture 60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56D1E6E6-F64D-4976-AE12-9C1EA610A6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65" y="3541542"/>
            <a:ext cx="609550" cy="365730"/>
          </a:xfrm>
          <a:prstGeom prst="rect">
            <a:avLst/>
          </a:prstGeom>
        </p:spPr>
      </p:pic>
      <p:pic>
        <p:nvPicPr>
          <p:cNvPr id="62" name="Picture 6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9D9C91BB-63E1-4EA8-BD17-F43AD34877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65" y="4060229"/>
            <a:ext cx="609550" cy="365730"/>
          </a:xfrm>
          <a:prstGeom prst="rect">
            <a:avLst/>
          </a:prstGeom>
        </p:spPr>
      </p:pic>
      <p:pic>
        <p:nvPicPr>
          <p:cNvPr id="63" name="Picture 6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DCD8356C-5120-4677-9CD2-3CECC5EF2C2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65" y="2562479"/>
            <a:ext cx="609550" cy="365730"/>
          </a:xfrm>
          <a:prstGeom prst="rect">
            <a:avLst/>
          </a:prstGeom>
        </p:spPr>
      </p:pic>
      <p:pic>
        <p:nvPicPr>
          <p:cNvPr id="64" name="Picture 63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4913CB65-1387-4AF0-ACFE-0F2DBB2A7D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499" y="2026492"/>
            <a:ext cx="609550" cy="365730"/>
          </a:xfrm>
          <a:prstGeom prst="rect">
            <a:avLst/>
          </a:prstGeom>
        </p:spPr>
      </p:pic>
      <p:pic>
        <p:nvPicPr>
          <p:cNvPr id="66" name="Picture 6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F15D866C-9F57-4602-914B-6B529F4A29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499" y="3022855"/>
            <a:ext cx="609550" cy="365730"/>
          </a:xfrm>
          <a:prstGeom prst="rect">
            <a:avLst/>
          </a:prstGeom>
        </p:spPr>
      </p:pic>
      <p:pic>
        <p:nvPicPr>
          <p:cNvPr id="67" name="Picture 66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62324828-5AFC-4F25-B47D-F173E24C35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499" y="3541542"/>
            <a:ext cx="609550" cy="365730"/>
          </a:xfrm>
          <a:prstGeom prst="rect">
            <a:avLst/>
          </a:prstGeom>
        </p:spPr>
      </p:pic>
      <p:pic>
        <p:nvPicPr>
          <p:cNvPr id="68" name="Picture 67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3D84F99C-6E40-4A16-AC4F-C77D036AD4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499" y="4060229"/>
            <a:ext cx="609550" cy="365730"/>
          </a:xfrm>
          <a:prstGeom prst="rect">
            <a:avLst/>
          </a:prstGeom>
        </p:spPr>
      </p:pic>
      <p:pic>
        <p:nvPicPr>
          <p:cNvPr id="69" name="Picture 68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6C34D0BD-98D9-4321-B0CB-B1BB628419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499" y="2562479"/>
            <a:ext cx="609550" cy="365730"/>
          </a:xfrm>
          <a:prstGeom prst="rect">
            <a:avLst/>
          </a:prstGeom>
        </p:spPr>
      </p:pic>
      <p:pic>
        <p:nvPicPr>
          <p:cNvPr id="70" name="Picture 69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F60888F5-AE1B-469E-B70A-793B8EF012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655" y="2026492"/>
            <a:ext cx="609550" cy="365730"/>
          </a:xfrm>
          <a:prstGeom prst="rect">
            <a:avLst/>
          </a:prstGeom>
        </p:spPr>
      </p:pic>
      <p:pic>
        <p:nvPicPr>
          <p:cNvPr id="72" name="Picture 7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0294C81-CD34-4339-A575-D8F1E27851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655" y="3022855"/>
            <a:ext cx="609550" cy="365730"/>
          </a:xfrm>
          <a:prstGeom prst="rect">
            <a:avLst/>
          </a:prstGeom>
        </p:spPr>
      </p:pic>
      <p:pic>
        <p:nvPicPr>
          <p:cNvPr id="73" name="Picture 7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FC80EE30-F6D2-448F-9736-03D776A79D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655" y="3541542"/>
            <a:ext cx="609550" cy="365730"/>
          </a:xfrm>
          <a:prstGeom prst="rect">
            <a:avLst/>
          </a:prstGeom>
        </p:spPr>
      </p:pic>
      <p:pic>
        <p:nvPicPr>
          <p:cNvPr id="74" name="Picture 73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12706621-515D-42D7-96E1-EB11237B35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655" y="4060229"/>
            <a:ext cx="609550" cy="365730"/>
          </a:xfrm>
          <a:prstGeom prst="rect">
            <a:avLst/>
          </a:prstGeom>
        </p:spPr>
      </p:pic>
      <p:pic>
        <p:nvPicPr>
          <p:cNvPr id="75" name="Picture 74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B0186B28-0EB7-4212-928B-4CE7339AA07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655" y="2562479"/>
            <a:ext cx="609550" cy="365730"/>
          </a:xfrm>
          <a:prstGeom prst="rect">
            <a:avLst/>
          </a:prstGeom>
        </p:spPr>
      </p:pic>
      <p:pic>
        <p:nvPicPr>
          <p:cNvPr id="77" name="Picture 76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94B5B6AC-BBFF-44C7-9D76-83E4E97866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577" y="2048094"/>
            <a:ext cx="609550" cy="365730"/>
          </a:xfrm>
          <a:prstGeom prst="rect">
            <a:avLst/>
          </a:prstGeom>
        </p:spPr>
      </p:pic>
      <p:pic>
        <p:nvPicPr>
          <p:cNvPr id="79" name="Picture 78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3A7C2C77-BCBE-4E09-878D-ECD41F731EB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577" y="3044457"/>
            <a:ext cx="609550" cy="36573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E407165C-D49B-488F-AE8C-CB9D833B740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46" y="4103496"/>
            <a:ext cx="609550" cy="365730"/>
          </a:xfrm>
          <a:prstGeom prst="rect">
            <a:avLst/>
          </a:prstGeom>
        </p:spPr>
      </p:pic>
      <p:pic>
        <p:nvPicPr>
          <p:cNvPr id="84" name="Picture 83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478BF5A6-C70F-44EE-BBBC-FA649AA5DC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659" y="3563144"/>
            <a:ext cx="609550" cy="365730"/>
          </a:xfrm>
          <a:prstGeom prst="rect">
            <a:avLst/>
          </a:prstGeom>
        </p:spPr>
      </p:pic>
      <p:pic>
        <p:nvPicPr>
          <p:cNvPr id="85" name="Picture 84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7E462334-7FE7-4AC1-B88C-A5B2642508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659" y="4081831"/>
            <a:ext cx="609550" cy="365730"/>
          </a:xfrm>
          <a:prstGeom prst="rect">
            <a:avLst/>
          </a:prstGeom>
        </p:spPr>
      </p:pic>
      <p:pic>
        <p:nvPicPr>
          <p:cNvPr id="86" name="Picture 8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3E4CBA4C-CC1C-4411-A196-7F9B0CD94C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659" y="2584081"/>
            <a:ext cx="609550" cy="365730"/>
          </a:xfrm>
          <a:prstGeom prst="rect">
            <a:avLst/>
          </a:prstGeom>
        </p:spPr>
      </p:pic>
      <p:pic>
        <p:nvPicPr>
          <p:cNvPr id="87" name="Picture 86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75BCC4FF-5BAD-4F91-8686-C933A2A9489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659" y="3063738"/>
            <a:ext cx="609550" cy="36573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DA8FCE20-7549-46D3-A317-AB2F981CEF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46" y="3603623"/>
            <a:ext cx="609550" cy="365730"/>
          </a:xfrm>
          <a:prstGeom prst="rect">
            <a:avLst/>
          </a:prstGeom>
        </p:spPr>
      </p:pic>
      <p:pic>
        <p:nvPicPr>
          <p:cNvPr id="40" name="Picture 39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2D568E20-C699-4EC8-B742-520F944D50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659" y="2031809"/>
            <a:ext cx="609550" cy="36573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88963AA-916B-468B-9CC2-F36EFD6668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924" y="232325"/>
            <a:ext cx="1657350" cy="5619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9CFB0E-F6A2-4038-B29A-A5B3C17AE7C4}"/>
              </a:ext>
            </a:extLst>
          </p:cNvPr>
          <p:cNvSpPr txBox="1"/>
          <p:nvPr/>
        </p:nvSpPr>
        <p:spPr>
          <a:xfrm>
            <a:off x="8521588" y="5275629"/>
            <a:ext cx="3083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* Conforms with US EPA or China regulations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9C532A-F9C7-50E3-BB55-2F4480681CA4}"/>
              </a:ext>
            </a:extLst>
          </p:cNvPr>
          <p:cNvGrpSpPr/>
          <p:nvPr/>
        </p:nvGrpSpPr>
        <p:grpSpPr>
          <a:xfrm>
            <a:off x="-3" y="0"/>
            <a:ext cx="12192000" cy="633271"/>
            <a:chOff x="-3" y="0"/>
            <a:chExt cx="12192000" cy="63327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73DDC0E-E82B-C549-783E-2A25D15C8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" y="0"/>
              <a:ext cx="12192000" cy="63327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431E1A-5994-2657-5679-91FFE625B6D2}"/>
                </a:ext>
              </a:extLst>
            </p:cNvPr>
            <p:cNvSpPr txBox="1"/>
            <p:nvPr/>
          </p:nvSpPr>
          <p:spPr>
            <a:xfrm>
              <a:off x="188806" y="69120"/>
              <a:ext cx="8457354" cy="538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900" dirty="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</a:rPr>
                <a:t>CURRENT NANOPROOF® SERIES FEATURES</a:t>
              </a:r>
              <a:endParaRPr lang="en-US" sz="2900" dirty="0"/>
            </a:p>
          </p:txBody>
        </p:sp>
      </p:grpSp>
      <p:pic>
        <p:nvPicPr>
          <p:cNvPr id="3" name="Picture 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B0BD2BC2-2EAD-6F53-7CBA-ADC167FB3C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65" y="4568861"/>
            <a:ext cx="609550" cy="3657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8667B6-0830-4668-A069-1F8623E4E91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46" y="4584881"/>
            <a:ext cx="609550" cy="365730"/>
          </a:xfrm>
          <a:prstGeom prst="rect">
            <a:avLst/>
          </a:prstGeom>
        </p:spPr>
      </p:pic>
      <p:pic>
        <p:nvPicPr>
          <p:cNvPr id="6" name="Picture 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1A9DBF8A-05DF-1061-D018-43076EE7AC7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499" y="4578126"/>
            <a:ext cx="609550" cy="365730"/>
          </a:xfrm>
          <a:prstGeom prst="rect">
            <a:avLst/>
          </a:prstGeom>
        </p:spPr>
      </p:pic>
      <p:pic>
        <p:nvPicPr>
          <p:cNvPr id="8" name="Picture 7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9CAA8E46-3132-306A-F353-6E5A0243FD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655" y="4578913"/>
            <a:ext cx="609550" cy="365730"/>
          </a:xfrm>
          <a:prstGeom prst="rect">
            <a:avLst/>
          </a:prstGeom>
        </p:spPr>
      </p:pic>
      <p:pic>
        <p:nvPicPr>
          <p:cNvPr id="9" name="Picture 8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1626F675-9606-EC42-76BB-211DFE5B026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659" y="4570794"/>
            <a:ext cx="609550" cy="3657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392FE6-56C0-08AD-2333-BC5A147CC1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46" y="2547410"/>
            <a:ext cx="609550" cy="36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9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C06FFB0-D043-430E-83CF-E4702DD78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7"/>
            <a:ext cx="12192000" cy="685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3B37E80-CA2A-4A6D-BF58-3553CB362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924" y="232325"/>
            <a:ext cx="1657350" cy="56197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90EC6F7-B8FE-4187-BBD7-77697A9A6B89}"/>
              </a:ext>
            </a:extLst>
          </p:cNvPr>
          <p:cNvGrpSpPr/>
          <p:nvPr/>
        </p:nvGrpSpPr>
        <p:grpSpPr>
          <a:xfrm>
            <a:off x="-844834" y="783159"/>
            <a:ext cx="5673583" cy="3490517"/>
            <a:chOff x="-2168750" y="817728"/>
            <a:chExt cx="5153819" cy="3094849"/>
          </a:xfrm>
        </p:grpSpPr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E8A9D791-35E6-4077-BF50-32F46BACF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68750" y="817728"/>
              <a:ext cx="5153819" cy="3094849"/>
            </a:xfrm>
            <a:prstGeom prst="rect">
              <a:avLst/>
            </a:prstGeom>
          </p:spPr>
        </p:pic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885EFA58-4EA9-4192-8039-A1BF43B29C3C}"/>
                </a:ext>
              </a:extLst>
            </p:cNvPr>
            <p:cNvSpPr txBox="1"/>
            <p:nvPr/>
          </p:nvSpPr>
          <p:spPr>
            <a:xfrm>
              <a:off x="-880153" y="1654200"/>
              <a:ext cx="2719263" cy="1239199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8890" algn="ctr">
                <a:lnSpc>
                  <a:spcPct val="100000"/>
                </a:lnSpc>
                <a:spcBef>
                  <a:spcPts val="110"/>
                </a:spcBef>
              </a:pPr>
              <a:r>
                <a:rPr lang="en-US" sz="1400" dirty="0">
                  <a:solidFill>
                    <a:srgbClr val="1F419B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Continuous Process</a:t>
              </a:r>
              <a:endParaRPr lang="en-US" sz="1400" dirty="0">
                <a:latin typeface="Roboto Slab" pitchFamily="2" charset="0"/>
                <a:ea typeface="Roboto Slab" pitchFamily="2" charset="0"/>
                <a:cs typeface="Arial Black"/>
              </a:endParaRPr>
            </a:p>
            <a:p>
              <a:pPr marL="183515" marR="5080" indent="-171450">
                <a:lnSpc>
                  <a:spcPct val="102600"/>
                </a:lnSpc>
                <a:spcBef>
                  <a:spcPts val="830"/>
                </a:spcBef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Eliminate slow &amp; cumbersome batch deposition solutions</a:t>
              </a:r>
            </a:p>
            <a:p>
              <a:pPr marL="183515" marR="5080" indent="-171450">
                <a:lnSpc>
                  <a:spcPct val="102600"/>
                </a:lnSpc>
                <a:spcBef>
                  <a:spcPts val="830"/>
                </a:spcBef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Flexible liquid solutions include dip, spray, &amp; dispense</a:t>
              </a:r>
            </a:p>
            <a:p>
              <a:pPr marL="183515" marR="5080" indent="-171450">
                <a:lnSpc>
                  <a:spcPct val="102600"/>
                </a:lnSpc>
                <a:spcBef>
                  <a:spcPts val="830"/>
                </a:spcBef>
                <a:buFont typeface="Arial" panose="020B0604020202020204" pitchFamily="34" charset="0"/>
                <a:buChar char="•"/>
              </a:pPr>
              <a:endParaRPr lang="en-US" sz="1100" dirty="0"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56E6818-7BC0-4A0A-BC4D-753DE31984D2}"/>
              </a:ext>
            </a:extLst>
          </p:cNvPr>
          <p:cNvGrpSpPr/>
          <p:nvPr/>
        </p:nvGrpSpPr>
        <p:grpSpPr>
          <a:xfrm>
            <a:off x="6865943" y="3839909"/>
            <a:ext cx="5585251" cy="3353922"/>
            <a:chOff x="6284829" y="3726867"/>
            <a:chExt cx="5585251" cy="3353922"/>
          </a:xfrm>
        </p:grpSpPr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00EC3D71-0D02-4B79-9D55-B2CEE5B88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4829" y="3726867"/>
              <a:ext cx="5585251" cy="3353922"/>
            </a:xfrm>
            <a:prstGeom prst="rect">
              <a:avLst/>
            </a:prstGeom>
          </p:spPr>
        </p:pic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AA565F81-A7E3-481D-8C77-B6C72C0DF39E}"/>
                </a:ext>
              </a:extLst>
            </p:cNvPr>
            <p:cNvSpPr txBox="1"/>
            <p:nvPr/>
          </p:nvSpPr>
          <p:spPr>
            <a:xfrm>
              <a:off x="7685633" y="4639275"/>
              <a:ext cx="2996609" cy="946349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32715" algn="ctr">
                <a:lnSpc>
                  <a:spcPct val="100000"/>
                </a:lnSpc>
                <a:spcBef>
                  <a:spcPts val="110"/>
                </a:spcBef>
              </a:pPr>
              <a:r>
                <a:rPr lang="en-US" sz="1400" dirty="0">
                  <a:solidFill>
                    <a:srgbClr val="1F419B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Performance &amp; Electrical Isolation</a:t>
              </a:r>
              <a:endParaRPr sz="1400" dirty="0">
                <a:latin typeface="Roboto Slab" pitchFamily="2" charset="0"/>
                <a:ea typeface="Roboto Slab" pitchFamily="2" charset="0"/>
                <a:cs typeface="Arial Black"/>
              </a:endParaRPr>
            </a:p>
            <a:p>
              <a:pPr marL="184150" marR="5080" indent="-171450">
                <a:lnSpc>
                  <a:spcPct val="102600"/>
                </a:lnSpc>
                <a:spcBef>
                  <a:spcPts val="830"/>
                </a:spcBef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Industry leading electrical isolation.</a:t>
              </a:r>
            </a:p>
            <a:p>
              <a:pPr marL="184150" marR="5080" indent="-171450">
                <a:lnSpc>
                  <a:spcPct val="102600"/>
                </a:lnSpc>
                <a:spcBef>
                  <a:spcPts val="830"/>
                </a:spcBef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IPX8 level performance with minimal material utilization.</a:t>
              </a:r>
              <a:endParaRPr sz="1100" dirty="0"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20EE763-3691-4089-A95B-FC4E977148C6}"/>
              </a:ext>
            </a:extLst>
          </p:cNvPr>
          <p:cNvGrpSpPr/>
          <p:nvPr/>
        </p:nvGrpSpPr>
        <p:grpSpPr>
          <a:xfrm>
            <a:off x="2962903" y="3839909"/>
            <a:ext cx="5699490" cy="3422522"/>
            <a:chOff x="2550192" y="3632822"/>
            <a:chExt cx="5699490" cy="3422522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E244A374-599E-4881-80D7-244499DD4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0192" y="3632822"/>
              <a:ext cx="5699490" cy="3422522"/>
            </a:xfrm>
            <a:prstGeom prst="rect">
              <a:avLst/>
            </a:prstGeom>
          </p:spPr>
        </p:pic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2A88749F-0BFF-453D-94E3-A8E8A8D02FF0}"/>
                </a:ext>
              </a:extLst>
            </p:cNvPr>
            <p:cNvSpPr txBox="1"/>
            <p:nvPr/>
          </p:nvSpPr>
          <p:spPr>
            <a:xfrm>
              <a:off x="4065234" y="4541203"/>
              <a:ext cx="2996609" cy="1706878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7620" algn="ctr">
                <a:lnSpc>
                  <a:spcPct val="100000"/>
                </a:lnSpc>
                <a:spcBef>
                  <a:spcPts val="110"/>
                </a:spcBef>
              </a:pPr>
              <a:r>
                <a:rPr lang="en-US" sz="1400" dirty="0">
                  <a:solidFill>
                    <a:srgbClr val="1F419B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Thin &amp; Tight Tolerance</a:t>
              </a:r>
              <a:endParaRPr sz="1400" dirty="0">
                <a:latin typeface="Roboto Slab" pitchFamily="2" charset="0"/>
                <a:ea typeface="Roboto Slab" pitchFamily="2" charset="0"/>
                <a:cs typeface="Arial Black"/>
              </a:endParaRPr>
            </a:p>
            <a:p>
              <a:pPr marL="171450" indent="-171450">
                <a:lnSpc>
                  <a:spcPct val="100000"/>
                </a:lnSpc>
                <a:spcBef>
                  <a:spcPts val="865"/>
                </a:spcBef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IPX8 as thin as 30uM suitable for extremely tight tolerance applications.</a:t>
              </a:r>
            </a:p>
            <a:p>
              <a:pPr marL="171450" indent="-171450">
                <a:lnSpc>
                  <a:spcPct val="100000"/>
                </a:lnSpc>
                <a:spcBef>
                  <a:spcPts val="865"/>
                </a:spcBef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Selective application protects sensitive components close to “keep out” areas.</a:t>
              </a:r>
            </a:p>
            <a:p>
              <a:pPr>
                <a:lnSpc>
                  <a:spcPct val="100000"/>
                </a:lnSpc>
                <a:spcBef>
                  <a:spcPts val="865"/>
                </a:spcBef>
              </a:pPr>
              <a:endParaRPr lang="en-US" sz="1100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 Black"/>
              </a:endParaRPr>
            </a:p>
            <a:p>
              <a:pPr marL="171450" indent="-171450" algn="ctr">
                <a:lnSpc>
                  <a:spcPct val="100000"/>
                </a:lnSpc>
                <a:spcBef>
                  <a:spcPts val="865"/>
                </a:spcBef>
                <a:buFont typeface="Arial" panose="020B0604020202020204" pitchFamily="34" charset="0"/>
                <a:buChar char="•"/>
              </a:pPr>
              <a:endParaRPr sz="1100" dirty="0"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94F23E-10BE-4625-BD4C-5B9C885EC9C6}"/>
              </a:ext>
            </a:extLst>
          </p:cNvPr>
          <p:cNvGrpSpPr/>
          <p:nvPr/>
        </p:nvGrpSpPr>
        <p:grpSpPr>
          <a:xfrm>
            <a:off x="-844834" y="3839909"/>
            <a:ext cx="5699491" cy="3422523"/>
            <a:chOff x="-1288206" y="3680195"/>
            <a:chExt cx="5699491" cy="3422523"/>
          </a:xfrm>
        </p:grpSpPr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id="{5A2C6258-DD3C-4EE0-8060-EC8A62642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8206" y="3680195"/>
              <a:ext cx="5699491" cy="3422523"/>
            </a:xfrm>
            <a:prstGeom prst="rect">
              <a:avLst/>
            </a:prstGeom>
          </p:spPr>
        </p:pic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A3B0759F-E093-4ADD-9B99-F823AADE3A81}"/>
                </a:ext>
              </a:extLst>
            </p:cNvPr>
            <p:cNvSpPr txBox="1"/>
            <p:nvPr/>
          </p:nvSpPr>
          <p:spPr>
            <a:xfrm>
              <a:off x="130346" y="4617608"/>
              <a:ext cx="3059393" cy="1552989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8270" algn="ctr">
                <a:lnSpc>
                  <a:spcPct val="100000"/>
                </a:lnSpc>
                <a:spcBef>
                  <a:spcPts val="110"/>
                </a:spcBef>
              </a:pPr>
              <a:r>
                <a:rPr lang="en-US" sz="1400" dirty="0">
                  <a:solidFill>
                    <a:srgbClr val="1F419B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Coat Connectors </a:t>
              </a:r>
              <a:endParaRPr lang="en-US" sz="1400" dirty="0">
                <a:latin typeface="Roboto Slab" pitchFamily="2" charset="0"/>
                <a:ea typeface="Roboto Slab" pitchFamily="2" charset="0"/>
                <a:cs typeface="Arial Black"/>
              </a:endParaRPr>
            </a:p>
            <a:p>
              <a:pPr marL="184150" marR="5080" indent="-171450">
                <a:spcBef>
                  <a:spcPts val="830"/>
                </a:spcBef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Push Through Connectivity allows for protection of sensitive connection components.</a:t>
              </a:r>
            </a:p>
            <a:p>
              <a:pPr marL="184150" marR="5080" indent="-171450">
                <a:spcBef>
                  <a:spcPts val="830"/>
                </a:spcBef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Eliminate masking and mechanical gasketing previously required. </a:t>
              </a:r>
            </a:p>
            <a:p>
              <a:pPr marL="184150" marR="5080" indent="-171450">
                <a:spcBef>
                  <a:spcPts val="830"/>
                </a:spcBef>
                <a:buFont typeface="Arial" panose="020B0604020202020204" pitchFamily="34" charset="0"/>
                <a:buChar char="•"/>
              </a:pPr>
              <a:endParaRPr lang="en-US" sz="1100" dirty="0"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132909C-6E9C-4C20-9FB3-F9AC5891A839}"/>
              </a:ext>
            </a:extLst>
          </p:cNvPr>
          <p:cNvGrpSpPr/>
          <p:nvPr/>
        </p:nvGrpSpPr>
        <p:grpSpPr>
          <a:xfrm>
            <a:off x="6770638" y="818903"/>
            <a:ext cx="5836957" cy="3505071"/>
            <a:chOff x="6216224" y="929932"/>
            <a:chExt cx="5836957" cy="3505071"/>
          </a:xfrm>
        </p:grpSpPr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078AA61B-A46D-40C4-9C26-1EBF21120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6224" y="929932"/>
              <a:ext cx="5836957" cy="3505071"/>
            </a:xfrm>
            <a:prstGeom prst="rect">
              <a:avLst/>
            </a:pr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0FDEADBC-28EA-4641-853D-F5BDC3E60EFB}"/>
                </a:ext>
              </a:extLst>
            </p:cNvPr>
            <p:cNvSpPr txBox="1"/>
            <p:nvPr/>
          </p:nvSpPr>
          <p:spPr>
            <a:xfrm>
              <a:off x="7712334" y="1877006"/>
              <a:ext cx="3059394" cy="1120691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8255" algn="ctr">
                <a:lnSpc>
                  <a:spcPct val="100000"/>
                </a:lnSpc>
                <a:spcBef>
                  <a:spcPts val="110"/>
                </a:spcBef>
              </a:pPr>
              <a:r>
                <a:rPr lang="en-US" sz="1400" dirty="0">
                  <a:solidFill>
                    <a:srgbClr val="1F419B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Easy Application</a:t>
              </a:r>
              <a:endParaRPr sz="1400" dirty="0">
                <a:latin typeface="Roboto Slab" pitchFamily="2" charset="0"/>
                <a:ea typeface="Roboto Slab" pitchFamily="2" charset="0"/>
                <a:cs typeface="Arial Black"/>
              </a:endParaRPr>
            </a:p>
            <a:p>
              <a:pPr marL="184150" marR="5080" indent="-171450">
                <a:lnSpc>
                  <a:spcPct val="102600"/>
                </a:lnSpc>
                <a:spcBef>
                  <a:spcPts val="830"/>
                </a:spcBef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Reduce process time with on target &amp; uniform thickness in one / two passes.</a:t>
              </a:r>
            </a:p>
            <a:p>
              <a:pPr marL="184150" marR="5080" indent="-171450">
                <a:lnSpc>
                  <a:spcPct val="102600"/>
                </a:lnSpc>
                <a:spcBef>
                  <a:spcPts val="830"/>
                </a:spcBef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Eliminate time consuming vac dep or multiple application passes for target thickness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592A027-15BE-4860-BE11-C3BEE0223C14}"/>
              </a:ext>
            </a:extLst>
          </p:cNvPr>
          <p:cNvGrpSpPr/>
          <p:nvPr/>
        </p:nvGrpSpPr>
        <p:grpSpPr>
          <a:xfrm>
            <a:off x="2874413" y="803015"/>
            <a:ext cx="5836958" cy="3505071"/>
            <a:chOff x="2536963" y="934517"/>
            <a:chExt cx="5836958" cy="3505071"/>
          </a:xfrm>
        </p:grpSpPr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E193DA93-4301-467A-AA52-BA8E632D5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6963" y="934517"/>
              <a:ext cx="5836958" cy="3505071"/>
            </a:xfrm>
            <a:prstGeom prst="rect">
              <a:avLst/>
            </a:prstGeom>
          </p:spPr>
        </p:pic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F19B2900-D3A1-4719-8A01-6E37F64CD6B7}"/>
                </a:ext>
              </a:extLst>
            </p:cNvPr>
            <p:cNvSpPr txBox="1"/>
            <p:nvPr/>
          </p:nvSpPr>
          <p:spPr>
            <a:xfrm>
              <a:off x="4025070" y="1867730"/>
              <a:ext cx="3059394" cy="1397627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7620" algn="ctr">
                <a:lnSpc>
                  <a:spcPct val="100000"/>
                </a:lnSpc>
                <a:spcBef>
                  <a:spcPts val="110"/>
                </a:spcBef>
              </a:pPr>
              <a:r>
                <a:rPr lang="en-US" sz="1400" dirty="0">
                  <a:solidFill>
                    <a:srgbClr val="1F419B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Uniform &amp; Protects Edges</a:t>
              </a:r>
              <a:endParaRPr sz="1400" dirty="0">
                <a:latin typeface="Roboto Slab" pitchFamily="2" charset="0"/>
                <a:ea typeface="Roboto Slab" pitchFamily="2" charset="0"/>
                <a:cs typeface="Arial Black"/>
              </a:endParaRPr>
            </a:p>
            <a:p>
              <a:pPr marL="182880" marR="5080" indent="-171450">
                <a:lnSpc>
                  <a:spcPct val="102600"/>
                </a:lnSpc>
                <a:spcBef>
                  <a:spcPts val="830"/>
                </a:spcBef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Consistent coverage across all components with no slumping, even edges.</a:t>
              </a:r>
            </a:p>
            <a:p>
              <a:pPr marL="182880" marR="5080" indent="-171450">
                <a:lnSpc>
                  <a:spcPct val="102600"/>
                </a:lnSpc>
                <a:spcBef>
                  <a:spcPts val="830"/>
                </a:spcBef>
                <a:buFont typeface="Arial" panose="020B0604020202020204" pitchFamily="34" charset="0"/>
                <a:buChar char="•"/>
              </a:pPr>
              <a:r>
                <a:rPr lang="en-US"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Eliminate failures due to non-uniform edge coverage</a:t>
              </a:r>
            </a:p>
            <a:p>
              <a:pPr marL="11430" marR="5080">
                <a:lnSpc>
                  <a:spcPct val="102600"/>
                </a:lnSpc>
                <a:spcBef>
                  <a:spcPts val="830"/>
                </a:spcBef>
              </a:pPr>
              <a:endParaRPr sz="1100" dirty="0"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5871549-617F-8669-B746-C6E4021E1BDB}"/>
              </a:ext>
            </a:extLst>
          </p:cNvPr>
          <p:cNvGrpSpPr/>
          <p:nvPr/>
        </p:nvGrpSpPr>
        <p:grpSpPr>
          <a:xfrm>
            <a:off x="-3" y="0"/>
            <a:ext cx="12192000" cy="633271"/>
            <a:chOff x="-3" y="0"/>
            <a:chExt cx="12192000" cy="63327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84185E-851E-2B53-3838-51CC4674C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" y="0"/>
              <a:ext cx="12192000" cy="633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1E3A4E-A811-7DDE-D144-CD15471F5478}"/>
                </a:ext>
              </a:extLst>
            </p:cNvPr>
            <p:cNvSpPr txBox="1"/>
            <p:nvPr/>
          </p:nvSpPr>
          <p:spPr>
            <a:xfrm>
              <a:off x="188806" y="69120"/>
              <a:ext cx="8457354" cy="538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900" dirty="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</a:rPr>
                <a:t>NANOPROOF® ADVANTAGES</a:t>
              </a:r>
              <a:endParaRPr lang="en-US" sz="2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4270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3CA664-4CA3-480B-84B1-1D40C30B0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3790E228-CC93-4B11-8BB8-312B815037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6815" y="1015237"/>
            <a:ext cx="10469189" cy="3308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z="205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NanoProof® 3 series offers direct replacements to 3M™ Novec™ products.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88963AA-916B-468B-9CC2-F36EFD666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924" y="183687"/>
            <a:ext cx="1657350" cy="561975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F153BD17-CBE6-4043-BF6F-B014A7065BB1}"/>
              </a:ext>
            </a:extLst>
          </p:cNvPr>
          <p:cNvSpPr txBox="1">
            <a:spLocks/>
          </p:cNvSpPr>
          <p:nvPr/>
        </p:nvSpPr>
        <p:spPr>
          <a:xfrm>
            <a:off x="476815" y="1771369"/>
            <a:ext cx="11217989" cy="908326"/>
          </a:xfrm>
          <a:prstGeom prst="rect">
            <a:avLst/>
          </a:prstGeom>
        </p:spPr>
        <p:txBody>
          <a:bodyPr vert="horz" wrap="square" lIns="0" tIns="1524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lang="en-US" sz="205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NanoProof® 3 series offers anti-wetting, anti-stiction, chemical protection, corrosion protection, and moisture protection for PCBs and electrical components.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6B735990-2011-D315-D6A4-80C6F1BB1751}"/>
              </a:ext>
            </a:extLst>
          </p:cNvPr>
          <p:cNvSpPr txBox="1">
            <a:spLocks/>
          </p:cNvSpPr>
          <p:nvPr/>
        </p:nvSpPr>
        <p:spPr>
          <a:xfrm>
            <a:off x="476815" y="3341571"/>
            <a:ext cx="10847352" cy="2379241"/>
          </a:xfrm>
          <a:prstGeom prst="rect">
            <a:avLst/>
          </a:prstGeom>
        </p:spPr>
        <p:txBody>
          <a:bodyPr vert="horz" wrap="square" lIns="0" tIns="1524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lang="en-US" sz="205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NanoProof® 3 Series benefits</a:t>
            </a:r>
          </a:p>
          <a:p>
            <a:pPr marL="355600" indent="-342900">
              <a:lnSpc>
                <a:spcPct val="150000"/>
              </a:lnSpc>
              <a:spcBef>
                <a:spcPts val="120"/>
              </a:spcBef>
              <a:buFontTx/>
              <a:buChar char="-"/>
            </a:pPr>
            <a:r>
              <a:rPr lang="en-US" sz="205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“Drop-in replacement”</a:t>
            </a:r>
          </a:p>
          <a:p>
            <a:pPr marL="355600" indent="-342900">
              <a:lnSpc>
                <a:spcPct val="150000"/>
              </a:lnSpc>
              <a:spcBef>
                <a:spcPts val="120"/>
              </a:spcBef>
              <a:buFontTx/>
              <a:buChar char="-"/>
            </a:pPr>
            <a:r>
              <a:rPr lang="en-US" sz="205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Offered through distributors</a:t>
            </a:r>
          </a:p>
          <a:p>
            <a:pPr marL="355600" indent="-342900">
              <a:lnSpc>
                <a:spcPct val="150000"/>
              </a:lnSpc>
              <a:spcBef>
                <a:spcPts val="120"/>
              </a:spcBef>
              <a:buFontTx/>
              <a:buChar char="-"/>
            </a:pPr>
            <a:r>
              <a:rPr lang="en-US" sz="205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Contains UV tracer</a:t>
            </a:r>
          </a:p>
          <a:p>
            <a:pPr marL="355600" indent="-342900">
              <a:lnSpc>
                <a:spcPct val="150000"/>
              </a:lnSpc>
              <a:spcBef>
                <a:spcPts val="120"/>
              </a:spcBef>
              <a:buFontTx/>
              <a:buChar char="-"/>
            </a:pPr>
            <a:r>
              <a:rPr lang="en-US" sz="205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Cost effective and in many cases lower cost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8D2A9BA-BE32-3112-95A0-B0BA010A730A}"/>
              </a:ext>
            </a:extLst>
          </p:cNvPr>
          <p:cNvGrpSpPr/>
          <p:nvPr/>
        </p:nvGrpSpPr>
        <p:grpSpPr>
          <a:xfrm>
            <a:off x="-3" y="0"/>
            <a:ext cx="12192000" cy="633271"/>
            <a:chOff x="-3" y="0"/>
            <a:chExt cx="12192000" cy="633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969953D-4552-8E00-52C6-032E1BDC5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" y="0"/>
              <a:ext cx="12192000" cy="633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915B32-DB7C-1E3E-B9B0-6DB2DF021E25}"/>
                </a:ext>
              </a:extLst>
            </p:cNvPr>
            <p:cNvSpPr txBox="1"/>
            <p:nvPr/>
          </p:nvSpPr>
          <p:spPr>
            <a:xfrm>
              <a:off x="188806" y="69120"/>
              <a:ext cx="8457354" cy="538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900" dirty="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</a:rPr>
                <a:t>INTRODUCING NANOPROOF® 3 SERIES </a:t>
              </a:r>
              <a:endParaRPr lang="en-US" sz="2900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5292731-854F-CF46-11BF-FAD09E54F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9295" y="3622581"/>
            <a:ext cx="3056709" cy="229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6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3CA664-4CA3-480B-84B1-1D40C30B0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88963AA-916B-468B-9CC2-F36EFD666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924" y="183687"/>
            <a:ext cx="1657350" cy="5619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8D2A9BA-BE32-3112-95A0-B0BA010A730A}"/>
              </a:ext>
            </a:extLst>
          </p:cNvPr>
          <p:cNvGrpSpPr/>
          <p:nvPr/>
        </p:nvGrpSpPr>
        <p:grpSpPr>
          <a:xfrm>
            <a:off x="-3" y="0"/>
            <a:ext cx="12192000" cy="633271"/>
            <a:chOff x="-3" y="0"/>
            <a:chExt cx="12192000" cy="633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969953D-4552-8E00-52C6-032E1BDC5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" y="0"/>
              <a:ext cx="12192000" cy="633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915B32-DB7C-1E3E-B9B0-6DB2DF021E25}"/>
                </a:ext>
              </a:extLst>
            </p:cNvPr>
            <p:cNvSpPr txBox="1"/>
            <p:nvPr/>
          </p:nvSpPr>
          <p:spPr>
            <a:xfrm>
              <a:off x="188806" y="69120"/>
              <a:ext cx="8457354" cy="538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900" dirty="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</a:rPr>
                <a:t>PACKAGING</a:t>
              </a:r>
              <a:endParaRPr lang="en-US" sz="29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EF37F6-4D52-895B-DDF0-B0333F199BF4}"/>
              </a:ext>
            </a:extLst>
          </p:cNvPr>
          <p:cNvGrpSpPr/>
          <p:nvPr/>
        </p:nvGrpSpPr>
        <p:grpSpPr>
          <a:xfrm>
            <a:off x="1099791" y="1101533"/>
            <a:ext cx="9992412" cy="5175814"/>
            <a:chOff x="1099791" y="1190971"/>
            <a:chExt cx="9992412" cy="517581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FD472F-DEAA-8848-F235-175DCD464244}"/>
                </a:ext>
              </a:extLst>
            </p:cNvPr>
            <p:cNvSpPr/>
            <p:nvPr/>
          </p:nvSpPr>
          <p:spPr>
            <a:xfrm>
              <a:off x="1099791" y="1190971"/>
              <a:ext cx="9992412" cy="517581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43A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 descr="A picture containing text, food, beverage, alcohol&#10;&#10;Description automatically generated">
              <a:extLst>
                <a:ext uri="{FF2B5EF4-FFF2-40B4-BE49-F238E27FC236}">
                  <a16:creationId xmlns:a16="http://schemas.microsoft.com/office/drawing/2014/main" id="{E27EEBAD-8F97-BDC7-792B-2EE76BAB4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6260" y="1365083"/>
              <a:ext cx="3146472" cy="4604337"/>
            </a:xfrm>
            <a:prstGeom prst="rect">
              <a:avLst/>
            </a:prstGeom>
          </p:spPr>
        </p:pic>
        <p:pic>
          <p:nvPicPr>
            <p:cNvPr id="7" name="Picture 6" descr="A bottle of alcohol&#10;&#10;Description automatically generated with low confidence">
              <a:extLst>
                <a:ext uri="{FF2B5EF4-FFF2-40B4-BE49-F238E27FC236}">
                  <a16:creationId xmlns:a16="http://schemas.microsoft.com/office/drawing/2014/main" id="{44EAB606-FD85-7524-0249-5078D9506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5979" y="2267608"/>
              <a:ext cx="1390444" cy="3520140"/>
            </a:xfrm>
            <a:prstGeom prst="rect">
              <a:avLst/>
            </a:prstGeom>
          </p:spPr>
        </p:pic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C9F46B4-D659-D7F0-BF7D-7F6364B1A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2995" y="1365083"/>
              <a:ext cx="2968104" cy="4526359"/>
            </a:xfrm>
            <a:prstGeom prst="rect">
              <a:avLst/>
            </a:prstGeom>
          </p:spPr>
        </p:pic>
        <p:pic>
          <p:nvPicPr>
            <p:cNvPr id="18" name="Picture 17" descr="Text&#10;&#10;Description automatically generated">
              <a:extLst>
                <a:ext uri="{FF2B5EF4-FFF2-40B4-BE49-F238E27FC236}">
                  <a16:creationId xmlns:a16="http://schemas.microsoft.com/office/drawing/2014/main" id="{7ECBD0BF-3F23-0CB9-E014-54032CCD6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628" y="4027678"/>
              <a:ext cx="635142" cy="176675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7DF4C51-F691-1969-E0D5-6A3F9D0E2D18}"/>
                </a:ext>
              </a:extLst>
            </p:cNvPr>
            <p:cNvSpPr txBox="1"/>
            <p:nvPr/>
          </p:nvSpPr>
          <p:spPr>
            <a:xfrm>
              <a:off x="1779628" y="5843093"/>
              <a:ext cx="6142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40 mL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ADCBA0-50FB-8C17-FBA5-B2A4125E077D}"/>
                </a:ext>
              </a:extLst>
            </p:cNvPr>
            <p:cNvSpPr txBox="1"/>
            <p:nvPr/>
          </p:nvSpPr>
          <p:spPr>
            <a:xfrm>
              <a:off x="3485438" y="5843092"/>
              <a:ext cx="6142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 Liter</a:t>
              </a:r>
            </a:p>
            <a:p>
              <a:pPr algn="ctr"/>
              <a:r>
                <a:rPr lang="en-US" sz="12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 kg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76EE9D3-FED5-3636-2CAC-F2E0B3E53096}"/>
                </a:ext>
              </a:extLst>
            </p:cNvPr>
            <p:cNvSpPr txBox="1"/>
            <p:nvPr/>
          </p:nvSpPr>
          <p:spPr>
            <a:xfrm>
              <a:off x="5897441" y="5843091"/>
              <a:ext cx="7441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 Gallon</a:t>
              </a:r>
            </a:p>
            <a:p>
              <a:pPr algn="ctr"/>
              <a:r>
                <a:rPr lang="en-US" sz="12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5.4 kg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125600E-16C8-5E7E-00D8-143969626872}"/>
                </a:ext>
              </a:extLst>
            </p:cNvPr>
            <p:cNvSpPr txBox="1"/>
            <p:nvPr/>
          </p:nvSpPr>
          <p:spPr>
            <a:xfrm>
              <a:off x="8896350" y="5843091"/>
              <a:ext cx="7441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4 Gallon</a:t>
              </a:r>
            </a:p>
            <a:p>
              <a:pPr algn="ctr"/>
              <a:r>
                <a:rPr lang="en-US" sz="12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 kg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918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CE2C4D7-255B-4B55-89CA-51AF7484F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9731DD-CAE5-4916-BD2F-08B6C5280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"/>
            <a:ext cx="12192000" cy="790575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E25C07E7-60BF-4AD0-854E-878A83C1CE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6353" y="232311"/>
            <a:ext cx="8460857" cy="4616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9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NANOPROOF</a:t>
            </a:r>
            <a:r>
              <a:rPr lang="en-US" sz="29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 3</a:t>
            </a:r>
            <a:r>
              <a:rPr sz="29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 - TECHNOLOGY APPLICATION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0C6C1F3-0F77-4F1D-8F12-32CC45997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924" y="232325"/>
            <a:ext cx="1657350" cy="561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E60063-2814-6BF7-EEBA-C26972707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A43BCA-67F6-1C86-945C-581D12B70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924" y="183687"/>
            <a:ext cx="1657350" cy="561975"/>
          </a:xfrm>
          <a:prstGeom prst="rect">
            <a:avLst/>
          </a:prstGeom>
        </p:spPr>
      </p:pic>
      <p:graphicFrame>
        <p:nvGraphicFramePr>
          <p:cNvPr id="17" name="object 3">
            <a:extLst>
              <a:ext uri="{FF2B5EF4-FFF2-40B4-BE49-F238E27FC236}">
                <a16:creationId xmlns:a16="http://schemas.microsoft.com/office/drawing/2014/main" id="{AD8E5F72-FEC4-1088-7FD1-F341D27400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509871"/>
              </p:ext>
            </p:extLst>
          </p:nvPr>
        </p:nvGraphicFramePr>
        <p:xfrm>
          <a:off x="1710380" y="1093777"/>
          <a:ext cx="8771233" cy="5149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07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404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60244">
                <a:tc>
                  <a:txBody>
                    <a:bodyPr/>
                    <a:lstStyle/>
                    <a:p>
                      <a:pPr marL="60325" marR="273685" indent="0" algn="ctr" defTabSz="969963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2400" b="1" i="0" kern="1200" dirty="0">
                          <a:solidFill>
                            <a:schemeClr val="lt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3M</a:t>
                      </a:r>
                      <a:r>
                        <a:rPr lang="en-US" sz="2400" b="0" i="0" kern="1200" dirty="0">
                          <a:solidFill>
                            <a:schemeClr val="lt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™</a:t>
                      </a:r>
                      <a:r>
                        <a:rPr lang="en-US" sz="2400" b="1" i="0" kern="1200" dirty="0">
                          <a:solidFill>
                            <a:schemeClr val="lt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Novec</a:t>
                      </a:r>
                      <a:r>
                        <a:rPr lang="en-US" sz="2400" b="0" i="0" kern="1200" dirty="0">
                          <a:solidFill>
                            <a:schemeClr val="lt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™</a:t>
                      </a:r>
                      <a:r>
                        <a:rPr lang="en-US" sz="2400" b="1" i="0" kern="1200" dirty="0">
                          <a:solidFill>
                            <a:schemeClr val="lt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Product</a:t>
                      </a:r>
                      <a:endParaRPr sz="2400" b="1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685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2400" b="1" i="0" kern="1200" dirty="0">
                          <a:solidFill>
                            <a:schemeClr val="lt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NanoProof® Alternatives</a:t>
                      </a:r>
                      <a:endParaRPr sz="2400" b="1" kern="1200" spc="0" dirty="0">
                        <a:solidFill>
                          <a:srgbClr val="FFFFF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14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2000" spc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pc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NanoProof® 3-01</a:t>
                      </a:r>
                      <a:endParaRPr sz="2000" spc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0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pc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3M™ Novec™ 1700</a:t>
                      </a:r>
                      <a:endParaRPr sz="2000" b="1" spc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pc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NanoProof® 3-02</a:t>
                      </a:r>
                      <a:endParaRPr sz="2000" spc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397374"/>
                  </a:ext>
                </a:extLst>
              </a:tr>
              <a:tr h="3809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pc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3M™ Novec™ 1702</a:t>
                      </a:r>
                      <a:endParaRPr sz="2000" spc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pc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NanoProof® 3-002</a:t>
                      </a:r>
                      <a:endParaRPr sz="2000" spc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3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pc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3M™ Novec™ 1710</a:t>
                      </a:r>
                      <a:endParaRPr sz="2000" spc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spc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000" b="1" spc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NanoProof® 3-10</a:t>
                      </a:r>
                      <a:endParaRPr sz="2000" spc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6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pc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3M™ Novec™ 1720</a:t>
                      </a:r>
                      <a:endParaRPr sz="2000" spc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pc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NanoProof® 3-001X –(LEDs)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3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pc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3M™ Novec™  1902</a:t>
                      </a:r>
                      <a:endParaRPr sz="2000" spc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pc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NanoProof® 3-02</a:t>
                      </a:r>
                      <a:endParaRPr sz="2000" spc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56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pc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3M™ Novec™ 1904</a:t>
                      </a:r>
                      <a:endParaRPr sz="2000" spc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pc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NanoProof® 3-04</a:t>
                      </a:r>
                      <a:endParaRPr sz="2000" spc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56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pc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3M™ Novec™ 1908</a:t>
                      </a:r>
                      <a:endParaRPr sz="2000" spc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pc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NanoProof® 3-08</a:t>
                      </a:r>
                      <a:endParaRPr sz="2000" spc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411185"/>
                  </a:ext>
                </a:extLst>
              </a:tr>
              <a:tr h="4056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pc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3M™ Novec™ 2704</a:t>
                      </a:r>
                      <a:endParaRPr sz="2000" spc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pc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NanoProof® 3-04</a:t>
                      </a:r>
                      <a:endParaRPr sz="2000" spc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097556"/>
                  </a:ext>
                </a:extLst>
              </a:tr>
              <a:tr h="4056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pc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3M™ Novec™ 2708</a:t>
                      </a:r>
                      <a:endParaRPr sz="2000" spc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pc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NanoProof® 3-08</a:t>
                      </a:r>
                      <a:endParaRPr sz="2000" spc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144244"/>
                  </a:ext>
                </a:extLst>
              </a:tr>
              <a:tr h="4056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pc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3M™ Novec™ 7100</a:t>
                      </a:r>
                      <a:endParaRPr sz="2000" spc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pc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Aculon® 3 Series-Extender</a:t>
                      </a:r>
                      <a:endParaRPr sz="2000" spc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576716"/>
                  </a:ext>
                </a:extLst>
              </a:tr>
            </a:tbl>
          </a:graphicData>
        </a:graphic>
      </p:graphicFrame>
      <p:pic>
        <p:nvPicPr>
          <p:cNvPr id="34" name="Picture 33">
            <a:extLst>
              <a:ext uri="{FF2B5EF4-FFF2-40B4-BE49-F238E27FC236}">
                <a16:creationId xmlns:a16="http://schemas.microsoft.com/office/drawing/2014/main" id="{0BFC6F0B-4D91-8897-E7B5-2C858AF25B9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0" cy="63327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7795427-ECD7-F9C4-5716-8BDB2F6F3E58}"/>
              </a:ext>
            </a:extLst>
          </p:cNvPr>
          <p:cNvSpPr txBox="1"/>
          <p:nvPr/>
        </p:nvSpPr>
        <p:spPr>
          <a:xfrm>
            <a:off x="188806" y="69120"/>
            <a:ext cx="9724392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NANOPROOF® 3 – NOVEC™  REPLACEMENTS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394286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CE2C4D7-255B-4B55-89CA-51AF7484F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object 6">
            <a:extLst>
              <a:ext uri="{FF2B5EF4-FFF2-40B4-BE49-F238E27FC236}">
                <a16:creationId xmlns:a16="http://schemas.microsoft.com/office/drawing/2014/main" id="{02F08263-D3B0-46EB-A8DB-6FD5DE626B63}"/>
              </a:ext>
            </a:extLst>
          </p:cNvPr>
          <p:cNvSpPr txBox="1"/>
          <p:nvPr/>
        </p:nvSpPr>
        <p:spPr>
          <a:xfrm>
            <a:off x="962261" y="1352014"/>
            <a:ext cx="10122535" cy="36227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250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 Black"/>
              </a:rPr>
              <a:t>Flexible </a:t>
            </a:r>
            <a:r>
              <a:rPr sz="2250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 Black"/>
              </a:rPr>
              <a:t>coating process</a:t>
            </a:r>
            <a:r>
              <a:rPr lang="en-US" sz="2250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 Black"/>
              </a:rPr>
              <a:t>es make conversion easy to implement.</a:t>
            </a:r>
            <a:endParaRPr sz="2250" dirty="0">
              <a:latin typeface="Roboto Slab" pitchFamily="2" charset="0"/>
              <a:ea typeface="Roboto Slab" pitchFamily="2" charset="0"/>
              <a:cs typeface="Arial Black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54B2ACB-0B6D-40BB-82CF-D7F14C9B9A90}"/>
              </a:ext>
            </a:extLst>
          </p:cNvPr>
          <p:cNvGrpSpPr/>
          <p:nvPr/>
        </p:nvGrpSpPr>
        <p:grpSpPr>
          <a:xfrm>
            <a:off x="779419" y="1900272"/>
            <a:ext cx="10708684" cy="3922482"/>
            <a:chOff x="779419" y="1900272"/>
            <a:chExt cx="10708684" cy="392248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7656D00-42BA-4B4E-8E6F-E788500ACBAA}"/>
                </a:ext>
              </a:extLst>
            </p:cNvPr>
            <p:cNvGrpSpPr/>
            <p:nvPr/>
          </p:nvGrpSpPr>
          <p:grpSpPr>
            <a:xfrm>
              <a:off x="779419" y="1900272"/>
              <a:ext cx="10511331" cy="3916679"/>
              <a:chOff x="779419" y="1900272"/>
              <a:chExt cx="10511331" cy="3916679"/>
            </a:xfrm>
          </p:grpSpPr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84969234-B0BC-491B-AE48-1736216EA33F}"/>
                  </a:ext>
                </a:extLst>
              </p:cNvPr>
              <p:cNvSpPr txBox="1"/>
              <p:nvPr/>
            </p:nvSpPr>
            <p:spPr>
              <a:xfrm>
                <a:off x="9372626" y="5444206"/>
                <a:ext cx="818515" cy="372745"/>
              </a:xfrm>
              <a:prstGeom prst="rect">
                <a:avLst/>
              </a:prstGeom>
            </p:spPr>
            <p:txBody>
              <a:bodyPr vert="horz" wrap="square" lIns="0" tIns="1587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:r>
                  <a:rPr sz="2250" dirty="0">
                    <a:solidFill>
                      <a:srgbClr val="FFFFFF"/>
                    </a:solidFill>
                    <a:latin typeface="Roboto Slab" pitchFamily="2" charset="0"/>
                    <a:ea typeface="Roboto Slab" pitchFamily="2" charset="0"/>
                    <a:cs typeface="Arial Black"/>
                  </a:rPr>
                  <a:t>Spray</a:t>
                </a:r>
                <a:endParaRPr sz="2250" dirty="0">
                  <a:latin typeface="Roboto Slab" pitchFamily="2" charset="0"/>
                  <a:ea typeface="Roboto Slab" pitchFamily="2" charset="0"/>
                  <a:cs typeface="Arial Black"/>
                </a:endParaRP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520653D1-8F18-4B9D-BEAD-4177431C489E}"/>
                  </a:ext>
                </a:extLst>
              </p:cNvPr>
              <p:cNvGrpSpPr/>
              <p:nvPr/>
            </p:nvGrpSpPr>
            <p:grpSpPr>
              <a:xfrm>
                <a:off x="779419" y="1900272"/>
                <a:ext cx="10511331" cy="3493667"/>
                <a:chOff x="779419" y="1900272"/>
                <a:chExt cx="10511331" cy="3493667"/>
              </a:xfrm>
            </p:grpSpPr>
            <p:pic>
              <p:nvPicPr>
                <p:cNvPr id="5" name="Picture 4" descr="A picture containing electronics, circuit&#10;&#10;Description automatically generated">
                  <a:extLst>
                    <a:ext uri="{FF2B5EF4-FFF2-40B4-BE49-F238E27FC236}">
                      <a16:creationId xmlns:a16="http://schemas.microsoft.com/office/drawing/2014/main" id="{DE850E7B-F16B-4069-98BF-5A50917D0E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8274088" y="2003132"/>
                  <a:ext cx="3016662" cy="3284519"/>
                </a:xfrm>
                <a:prstGeom prst="rect">
                  <a:avLst/>
                </a:prstGeom>
              </p:spPr>
            </p:pic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A87585AA-C8CE-48D2-A5B9-6D48C5A7E24B}"/>
                    </a:ext>
                  </a:extLst>
                </p:cNvPr>
                <p:cNvGrpSpPr/>
                <p:nvPr/>
              </p:nvGrpSpPr>
              <p:grpSpPr>
                <a:xfrm>
                  <a:off x="779419" y="1900272"/>
                  <a:ext cx="3409011" cy="3493667"/>
                  <a:chOff x="796353" y="1897073"/>
                  <a:chExt cx="3409011" cy="3493667"/>
                </a:xfrm>
              </p:grpSpPr>
              <p:pic>
                <p:nvPicPr>
                  <p:cNvPr id="21" name="Picture 20">
                    <a:extLst>
                      <a:ext uri="{FF2B5EF4-FFF2-40B4-BE49-F238E27FC236}">
                        <a16:creationId xmlns:a16="http://schemas.microsoft.com/office/drawing/2014/main" id="{96662503-029C-46BB-BF34-C713CEB89A0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96353" y="1897073"/>
                    <a:ext cx="3409010" cy="198859"/>
                  </a:xfrm>
                  <a:prstGeom prst="rect">
                    <a:avLst/>
                  </a:prstGeom>
                </p:spPr>
              </p:pic>
              <p:pic>
                <p:nvPicPr>
                  <p:cNvPr id="22" name="Picture 21">
                    <a:extLst>
                      <a:ext uri="{FF2B5EF4-FFF2-40B4-BE49-F238E27FC236}">
                        <a16:creationId xmlns:a16="http://schemas.microsoft.com/office/drawing/2014/main" id="{002237EA-9542-4BB5-826A-62C1F3704F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0800000">
                    <a:off x="796354" y="5191881"/>
                    <a:ext cx="3409010" cy="198859"/>
                  </a:xfrm>
                  <a:prstGeom prst="rect">
                    <a:avLst/>
                  </a:prstGeom>
                </p:spPr>
              </p:pic>
            </p:grpSp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0B1CFF4-77DB-447D-A9C8-EFCE9E25794C}"/>
                </a:ext>
              </a:extLst>
            </p:cNvPr>
            <p:cNvGrpSpPr/>
            <p:nvPr/>
          </p:nvGrpSpPr>
          <p:grpSpPr>
            <a:xfrm>
              <a:off x="4427474" y="1900272"/>
              <a:ext cx="3409011" cy="3922482"/>
              <a:chOff x="4427474" y="1900272"/>
              <a:chExt cx="3409011" cy="3922482"/>
            </a:xfrm>
          </p:grpSpPr>
          <p:sp>
            <p:nvSpPr>
              <p:cNvPr id="8" name="object 4">
                <a:extLst>
                  <a:ext uri="{FF2B5EF4-FFF2-40B4-BE49-F238E27FC236}">
                    <a16:creationId xmlns:a16="http://schemas.microsoft.com/office/drawing/2014/main" id="{7C135182-9E9F-45D2-AC8C-067351E23C18}"/>
                  </a:ext>
                </a:extLst>
              </p:cNvPr>
              <p:cNvSpPr txBox="1"/>
              <p:nvPr/>
            </p:nvSpPr>
            <p:spPr>
              <a:xfrm>
                <a:off x="5059782" y="5450009"/>
                <a:ext cx="2144395" cy="372745"/>
              </a:xfrm>
              <a:prstGeom prst="rect">
                <a:avLst/>
              </a:prstGeom>
            </p:spPr>
            <p:txBody>
              <a:bodyPr vert="horz" wrap="square" lIns="0" tIns="15875" rIns="0" bIns="0" rtlCol="0">
                <a:spAutoFit/>
              </a:bodyPr>
              <a:lstStyle/>
              <a:p>
                <a:pPr marL="12700" algn="ctr">
                  <a:lnSpc>
                    <a:spcPct val="100000"/>
                  </a:lnSpc>
                  <a:spcBef>
                    <a:spcPts val="125"/>
                  </a:spcBef>
                </a:pPr>
                <a:r>
                  <a:rPr sz="2250" dirty="0">
                    <a:solidFill>
                      <a:srgbClr val="FFFFFF"/>
                    </a:solidFill>
                    <a:latin typeface="Roboto Slab" pitchFamily="2" charset="0"/>
                    <a:ea typeface="Roboto Slab" pitchFamily="2" charset="0"/>
                    <a:cs typeface="Arial Black"/>
                  </a:rPr>
                  <a:t>Dispense</a:t>
                </a:r>
                <a:endParaRPr sz="2250" dirty="0">
                  <a:latin typeface="Roboto Slab" pitchFamily="2" charset="0"/>
                  <a:ea typeface="Roboto Slab" pitchFamily="2" charset="0"/>
                  <a:cs typeface="Arial Black"/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BA7C63EE-082B-4C74-88EB-92D7E3D9D4C1}"/>
                  </a:ext>
                </a:extLst>
              </p:cNvPr>
              <p:cNvGrpSpPr/>
              <p:nvPr/>
            </p:nvGrpSpPr>
            <p:grpSpPr>
              <a:xfrm>
                <a:off x="4427474" y="1900272"/>
                <a:ext cx="3409011" cy="3493667"/>
                <a:chOff x="796353" y="1897073"/>
                <a:chExt cx="3409011" cy="3493667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49A6475E-2E6D-44DB-B643-1C6C905D4E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6353" y="1897073"/>
                  <a:ext cx="3409010" cy="198859"/>
                </a:xfrm>
                <a:prstGeom prst="rect">
                  <a:avLst/>
                </a:prstGeom>
              </p:spPr>
            </p:pic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E2A4225E-23A6-4B6B-99EC-ED7490143D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796354" y="5191881"/>
                  <a:ext cx="3409010" cy="19885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CF0FA61-565C-4A77-9109-FB8757750DDF}"/>
                </a:ext>
              </a:extLst>
            </p:cNvPr>
            <p:cNvGrpSpPr/>
            <p:nvPr/>
          </p:nvGrpSpPr>
          <p:grpSpPr>
            <a:xfrm>
              <a:off x="1030856" y="1900272"/>
              <a:ext cx="10457247" cy="3916678"/>
              <a:chOff x="1030856" y="1900272"/>
              <a:chExt cx="10457247" cy="3916678"/>
            </a:xfrm>
          </p:grpSpPr>
          <p:sp>
            <p:nvSpPr>
              <p:cNvPr id="9" name="object 5">
                <a:extLst>
                  <a:ext uri="{FF2B5EF4-FFF2-40B4-BE49-F238E27FC236}">
                    <a16:creationId xmlns:a16="http://schemas.microsoft.com/office/drawing/2014/main" id="{75AC2BD3-7964-4C4D-A923-A0C4A0BAED88}"/>
                  </a:ext>
                </a:extLst>
              </p:cNvPr>
              <p:cNvSpPr txBox="1"/>
              <p:nvPr/>
            </p:nvSpPr>
            <p:spPr>
              <a:xfrm>
                <a:off x="2281606" y="5444205"/>
                <a:ext cx="496570" cy="372745"/>
              </a:xfrm>
              <a:prstGeom prst="rect">
                <a:avLst/>
              </a:prstGeom>
            </p:spPr>
            <p:txBody>
              <a:bodyPr vert="horz" wrap="square" lIns="0" tIns="1587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:r>
                  <a:rPr sz="2250" dirty="0">
                    <a:solidFill>
                      <a:srgbClr val="FFFFFF"/>
                    </a:solidFill>
                    <a:latin typeface="Roboto Slab" pitchFamily="2" charset="0"/>
                    <a:ea typeface="Roboto Slab" pitchFamily="2" charset="0"/>
                    <a:cs typeface="Arial Black"/>
                  </a:rPr>
                  <a:t>Dip</a:t>
                </a:r>
                <a:endParaRPr sz="2250" dirty="0">
                  <a:latin typeface="Roboto Slab" pitchFamily="2" charset="0"/>
                  <a:ea typeface="Roboto Slab" pitchFamily="2" charset="0"/>
                  <a:cs typeface="Arial Black"/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5BDBA774-B597-4F2F-9005-923D6E1BC80A}"/>
                  </a:ext>
                </a:extLst>
              </p:cNvPr>
              <p:cNvGrpSpPr/>
              <p:nvPr/>
            </p:nvGrpSpPr>
            <p:grpSpPr>
              <a:xfrm>
                <a:off x="1030856" y="1900272"/>
                <a:ext cx="10457247" cy="3493667"/>
                <a:chOff x="1005455" y="1900272"/>
                <a:chExt cx="10457247" cy="3493667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D948096B-14EF-4455-A3A9-96DE3DE2DB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-383"/>
                <a:stretch/>
              </p:blipFill>
              <p:spPr>
                <a:xfrm>
                  <a:off x="1005455" y="2018264"/>
                  <a:ext cx="3019015" cy="3288484"/>
                </a:xfrm>
                <a:prstGeom prst="rect">
                  <a:avLst/>
                </a:prstGeom>
              </p:spPr>
            </p:pic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EAB62033-5926-4F98-A945-7DE234301E5B}"/>
                    </a:ext>
                  </a:extLst>
                </p:cNvPr>
                <p:cNvGrpSpPr/>
                <p:nvPr/>
              </p:nvGrpSpPr>
              <p:grpSpPr>
                <a:xfrm>
                  <a:off x="8053691" y="1900272"/>
                  <a:ext cx="3409011" cy="3493667"/>
                  <a:chOff x="796353" y="1897073"/>
                  <a:chExt cx="3409011" cy="3493667"/>
                </a:xfrm>
              </p:grpSpPr>
              <p:pic>
                <p:nvPicPr>
                  <p:cNvPr id="31" name="Picture 30">
                    <a:extLst>
                      <a:ext uri="{FF2B5EF4-FFF2-40B4-BE49-F238E27FC236}">
                        <a16:creationId xmlns:a16="http://schemas.microsoft.com/office/drawing/2014/main" id="{B6D0BA7E-0F72-4128-AF42-5C822E2AB72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96353" y="1897073"/>
                    <a:ext cx="3409010" cy="198859"/>
                  </a:xfrm>
                  <a:prstGeom prst="rect">
                    <a:avLst/>
                  </a:prstGeom>
                </p:spPr>
              </p:pic>
              <p:pic>
                <p:nvPicPr>
                  <p:cNvPr id="32" name="Picture 31">
                    <a:extLst>
                      <a:ext uri="{FF2B5EF4-FFF2-40B4-BE49-F238E27FC236}">
                        <a16:creationId xmlns:a16="http://schemas.microsoft.com/office/drawing/2014/main" id="{8E055B96-59D3-4FCF-B653-2908717D54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0800000">
                    <a:off x="796354" y="5191881"/>
                    <a:ext cx="3409010" cy="198859"/>
                  </a:xfrm>
                  <a:prstGeom prst="rect">
                    <a:avLst/>
                  </a:prstGeom>
                </p:spPr>
              </p:pic>
            </p:grpSp>
          </p:grpSp>
        </p:grp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10C6C1F3-0F77-4F1D-8F12-32CC459976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924" y="232325"/>
            <a:ext cx="1657350" cy="561975"/>
          </a:xfrm>
          <a:prstGeom prst="rect">
            <a:avLst/>
          </a:prstGeom>
        </p:spPr>
      </p:pic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B3FE5933-C256-3C3C-5B40-160E726715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034" y="2004970"/>
            <a:ext cx="3016662" cy="32845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8BEAE2-718C-DF17-18A1-69E236CA7F6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0" cy="63327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2163651-15E2-6FBB-ECE5-3E4CB54477B8}"/>
              </a:ext>
            </a:extLst>
          </p:cNvPr>
          <p:cNvSpPr txBox="1"/>
          <p:nvPr/>
        </p:nvSpPr>
        <p:spPr>
          <a:xfrm>
            <a:off x="188806" y="69120"/>
            <a:ext cx="9008460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NANOPROOF® 3 – TECHNOLOGY APPLICATION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423780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FC1B0BF8-6469-2233-F3F7-434AABA656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6" y="4834317"/>
            <a:ext cx="698536" cy="673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003D1E-A9DA-4E18-8334-F8A233C2E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3038"/>
            <a:ext cx="12192000" cy="7611038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C1ED2B04-E941-4680-95D0-4841D93F75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04571" y="174029"/>
            <a:ext cx="5456387" cy="4616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z="29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AGENDA</a:t>
            </a:r>
            <a:endParaRPr sz="2900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4088E7F-6622-4CBD-AE13-41B919A0E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924" y="232325"/>
            <a:ext cx="1657350" cy="56197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AD555A-867E-F66B-050A-19BB6620F96F}"/>
              </a:ext>
            </a:extLst>
          </p:cNvPr>
          <p:cNvGrpSpPr/>
          <p:nvPr/>
        </p:nvGrpSpPr>
        <p:grpSpPr>
          <a:xfrm>
            <a:off x="-3" y="0"/>
            <a:ext cx="12192000" cy="633271"/>
            <a:chOff x="-3" y="0"/>
            <a:chExt cx="12192000" cy="6332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9DC299C-B8AF-27A0-E78D-E5FDB2F91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" y="0"/>
              <a:ext cx="12192000" cy="6332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72917A-D2B3-D1A0-3397-0009A4E1522F}"/>
                </a:ext>
              </a:extLst>
            </p:cNvPr>
            <p:cNvSpPr txBox="1"/>
            <p:nvPr/>
          </p:nvSpPr>
          <p:spPr>
            <a:xfrm>
              <a:off x="188806" y="69120"/>
              <a:ext cx="8457354" cy="538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900" dirty="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</a:rPr>
                <a:t>AGENDA</a:t>
              </a:r>
              <a:endParaRPr lang="en-US" sz="2900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4881B7E-A864-074B-EF95-39B7893E2675}"/>
              </a:ext>
            </a:extLst>
          </p:cNvPr>
          <p:cNvGrpSpPr/>
          <p:nvPr/>
        </p:nvGrpSpPr>
        <p:grpSpPr>
          <a:xfrm>
            <a:off x="1294052" y="1675333"/>
            <a:ext cx="6950970" cy="438582"/>
            <a:chOff x="1294052" y="1675333"/>
            <a:chExt cx="6950970" cy="43858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FDE0EC0-F593-49C9-B34D-E0FC32ECCD8A}"/>
                </a:ext>
              </a:extLst>
            </p:cNvPr>
            <p:cNvSpPr txBox="1"/>
            <p:nvPr/>
          </p:nvSpPr>
          <p:spPr>
            <a:xfrm>
              <a:off x="1479020" y="1675333"/>
              <a:ext cx="6766002" cy="4385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65">
                <a:lnSpc>
                  <a:spcPct val="100000"/>
                </a:lnSpc>
                <a:spcBef>
                  <a:spcPts val="125"/>
                </a:spcBef>
                <a:buClr>
                  <a:srgbClr val="1F419B"/>
                </a:buClr>
                <a:tabLst>
                  <a:tab pos="461645" algn="l"/>
                  <a:tab pos="462280" algn="l"/>
                </a:tabLst>
              </a:pPr>
              <a:r>
                <a:rPr lang="en-US" sz="225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Introduction</a:t>
              </a:r>
              <a:endParaRPr lang="en-US" sz="2250" dirty="0"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D399DFC-EBF9-B29A-7621-120DADE7649D}"/>
                </a:ext>
              </a:extLst>
            </p:cNvPr>
            <p:cNvSpPr/>
            <p:nvPr/>
          </p:nvSpPr>
          <p:spPr>
            <a:xfrm>
              <a:off x="1294052" y="1844240"/>
              <a:ext cx="92944" cy="10076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057FDEF-CF43-7F82-0AC4-14CCAAC24CF0}"/>
              </a:ext>
            </a:extLst>
          </p:cNvPr>
          <p:cNvGrpSpPr/>
          <p:nvPr/>
        </p:nvGrpSpPr>
        <p:grpSpPr>
          <a:xfrm>
            <a:off x="1295041" y="2313961"/>
            <a:ext cx="7616575" cy="438582"/>
            <a:chOff x="1295041" y="2313961"/>
            <a:chExt cx="7616575" cy="43858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FD8DA5-502B-4916-8FE9-C2C847E50BA6}"/>
                </a:ext>
              </a:extLst>
            </p:cNvPr>
            <p:cNvSpPr txBox="1"/>
            <p:nvPr/>
          </p:nvSpPr>
          <p:spPr>
            <a:xfrm>
              <a:off x="1479019" y="2313961"/>
              <a:ext cx="7432597" cy="4385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65">
                <a:lnSpc>
                  <a:spcPct val="100000"/>
                </a:lnSpc>
                <a:spcBef>
                  <a:spcPts val="2550"/>
                </a:spcBef>
                <a:buClr>
                  <a:srgbClr val="1F419B"/>
                </a:buClr>
                <a:tabLst>
                  <a:tab pos="461645" algn="l"/>
                  <a:tab pos="462280" algn="l"/>
                </a:tabLst>
              </a:pPr>
              <a:r>
                <a:rPr lang="en-US" sz="225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NanoProof® Overview</a:t>
              </a:r>
              <a:endParaRPr lang="en-US" sz="2250" dirty="0"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79EBA06-413D-D540-14BA-BAF1A0273206}"/>
                </a:ext>
              </a:extLst>
            </p:cNvPr>
            <p:cNvSpPr/>
            <p:nvPr/>
          </p:nvSpPr>
          <p:spPr>
            <a:xfrm>
              <a:off x="1295041" y="2483019"/>
              <a:ext cx="92944" cy="10076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0765815-9F5A-195C-9CDB-2ECF611CFB3B}"/>
              </a:ext>
            </a:extLst>
          </p:cNvPr>
          <p:cNvGrpSpPr/>
          <p:nvPr/>
        </p:nvGrpSpPr>
        <p:grpSpPr>
          <a:xfrm>
            <a:off x="1295041" y="2967104"/>
            <a:ext cx="9121947" cy="461665"/>
            <a:chOff x="1295041" y="2967104"/>
            <a:chExt cx="9121947" cy="46166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5C372B-126A-4151-8B22-C78163D715F5}"/>
                </a:ext>
              </a:extLst>
            </p:cNvPr>
            <p:cNvSpPr txBox="1"/>
            <p:nvPr/>
          </p:nvSpPr>
          <p:spPr>
            <a:xfrm>
              <a:off x="1479019" y="2967104"/>
              <a:ext cx="89379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65">
                <a:lnSpc>
                  <a:spcPct val="100000"/>
                </a:lnSpc>
                <a:spcBef>
                  <a:spcPts val="2550"/>
                </a:spcBef>
                <a:buClr>
                  <a:srgbClr val="1F419B"/>
                </a:buClr>
                <a:tabLst>
                  <a:tab pos="461645" algn="l"/>
                  <a:tab pos="462280" algn="l"/>
                </a:tabLst>
              </a:pPr>
              <a:r>
                <a:rPr lang="en-US" sz="225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NanoProof 3 Series -3M</a:t>
              </a:r>
              <a:r>
                <a:rPr lang="en-US" sz="2400" b="0" i="0" kern="1200" dirty="0">
                  <a:solidFill>
                    <a:schemeClr val="lt1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™</a:t>
              </a:r>
              <a:r>
                <a:rPr lang="en-US" sz="225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 Product Comparison (1700, 1900, 2700)</a:t>
              </a:r>
              <a:endParaRPr lang="en-US" sz="2250" dirty="0"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482EC5A-8063-E241-5911-3265179F6E4F}"/>
                </a:ext>
              </a:extLst>
            </p:cNvPr>
            <p:cNvSpPr/>
            <p:nvPr/>
          </p:nvSpPr>
          <p:spPr>
            <a:xfrm>
              <a:off x="1295041" y="3147552"/>
              <a:ext cx="92944" cy="10076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8ED2E92-FD6D-B986-BD13-872648F6B43D}"/>
              </a:ext>
            </a:extLst>
          </p:cNvPr>
          <p:cNvGrpSpPr/>
          <p:nvPr/>
        </p:nvGrpSpPr>
        <p:grpSpPr>
          <a:xfrm>
            <a:off x="1294052" y="3541748"/>
            <a:ext cx="7617564" cy="486740"/>
            <a:chOff x="1294052" y="4294786"/>
            <a:chExt cx="7617564" cy="43858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9FA045F-B962-12B6-9E0D-3D358E4E0613}"/>
                </a:ext>
              </a:extLst>
            </p:cNvPr>
            <p:cNvSpPr txBox="1"/>
            <p:nvPr/>
          </p:nvSpPr>
          <p:spPr>
            <a:xfrm>
              <a:off x="1479019" y="4294786"/>
              <a:ext cx="7432597" cy="4385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65">
                <a:lnSpc>
                  <a:spcPct val="100000"/>
                </a:lnSpc>
                <a:spcBef>
                  <a:spcPts val="2550"/>
                </a:spcBef>
                <a:buClr>
                  <a:srgbClr val="1F419B"/>
                </a:buClr>
                <a:tabLst>
                  <a:tab pos="461645" algn="l"/>
                  <a:tab pos="462280" algn="l"/>
                </a:tabLst>
              </a:pPr>
              <a:r>
                <a:rPr lang="en-US" sz="225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Summary</a:t>
              </a:r>
              <a:endParaRPr lang="en-US" sz="2250" dirty="0"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0D33E05-F5FD-1664-1E7F-FB5C974960A5}"/>
                </a:ext>
              </a:extLst>
            </p:cNvPr>
            <p:cNvSpPr/>
            <p:nvPr/>
          </p:nvSpPr>
          <p:spPr>
            <a:xfrm>
              <a:off x="1294052" y="4463693"/>
              <a:ext cx="92944" cy="10076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FCF68DD-CB1D-D9AB-A10C-B89222B1AB01}"/>
              </a:ext>
            </a:extLst>
          </p:cNvPr>
          <p:cNvGrpSpPr/>
          <p:nvPr/>
        </p:nvGrpSpPr>
        <p:grpSpPr>
          <a:xfrm>
            <a:off x="1300410" y="4170038"/>
            <a:ext cx="7572014" cy="486740"/>
            <a:chOff x="1300410" y="5030656"/>
            <a:chExt cx="7572014" cy="4385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E7AED0-1665-7210-0303-9CDC07F84B9E}"/>
                </a:ext>
              </a:extLst>
            </p:cNvPr>
            <p:cNvSpPr txBox="1"/>
            <p:nvPr/>
          </p:nvSpPr>
          <p:spPr>
            <a:xfrm>
              <a:off x="1439827" y="5030656"/>
              <a:ext cx="7432597" cy="4385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65">
                <a:lnSpc>
                  <a:spcPct val="100000"/>
                </a:lnSpc>
                <a:spcBef>
                  <a:spcPts val="2550"/>
                </a:spcBef>
                <a:buClr>
                  <a:srgbClr val="1F419B"/>
                </a:buClr>
                <a:tabLst>
                  <a:tab pos="461645" algn="l"/>
                  <a:tab pos="462280" algn="l"/>
                </a:tabLst>
              </a:pPr>
              <a:r>
                <a:rPr lang="en-US" sz="225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Questions &amp; Discussion</a:t>
              </a:r>
              <a:endParaRPr lang="en-US" sz="2250" dirty="0"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F6163F2-EE65-0FED-AD9C-463E7195F0ED}"/>
                </a:ext>
              </a:extLst>
            </p:cNvPr>
            <p:cNvSpPr/>
            <p:nvPr/>
          </p:nvSpPr>
          <p:spPr>
            <a:xfrm>
              <a:off x="1300410" y="5199563"/>
              <a:ext cx="92944" cy="10076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8997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2F58D7-A036-4DB5-A280-03FF206A6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54B47CF3-10EE-B81B-9ED9-A389BA8977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56766"/>
              </p:ext>
            </p:extLst>
          </p:nvPr>
        </p:nvGraphicFramePr>
        <p:xfrm>
          <a:off x="0" y="797338"/>
          <a:ext cx="7058521" cy="5529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2841">
                  <a:extLst>
                    <a:ext uri="{9D8B030D-6E8A-4147-A177-3AD203B41FA5}">
                      <a16:colId xmlns:a16="http://schemas.microsoft.com/office/drawing/2014/main" val="4136053007"/>
                    </a:ext>
                  </a:extLst>
                </a:gridCol>
                <a:gridCol w="1568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8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8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273685" algn="r" defTabSz="914400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endParaRPr sz="1400" b="0" kern="1200" spc="0" dirty="0">
                        <a:solidFill>
                          <a:srgbClr val="FFFFFF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68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1400" b="0" kern="1200" spc="0" dirty="0">
                          <a:solidFill>
                            <a:srgbClr val="FFFFFF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      1700</a:t>
                      </a:r>
                      <a:endParaRPr sz="1400" b="0" kern="1200" spc="0" dirty="0">
                        <a:solidFill>
                          <a:srgbClr val="FFFFFF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68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1400" b="0" kern="1200" spc="0" dirty="0">
                          <a:solidFill>
                            <a:srgbClr val="FFFFFF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     1702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68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1400" b="0" kern="1200" spc="0" dirty="0">
                          <a:solidFill>
                            <a:srgbClr val="FFFFFF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      1710</a:t>
                      </a:r>
                      <a:endParaRPr sz="1400" b="0" kern="1200" spc="0" dirty="0">
                        <a:solidFill>
                          <a:srgbClr val="FFFFFF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670" algn="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Solids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Fluoroacrylate 2%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Fluoroacrylate 0.2%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Fluoroacrylate 10%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670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Solvent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7100DL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39737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670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Appearance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Clear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670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Density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1.5 g/mL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670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Viscosity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0.91 cP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0.63 cP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4.3 cP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Boiling Point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61°C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Flash Point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None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3530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Environmental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Non-ozone depleting, low in toxicity, low in GMP, RoHS compliant and VOC exempt (per US EPA), contains no chlorine or bromine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233331"/>
                  </a:ext>
                </a:extLst>
              </a:tr>
              <a:tr h="251486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Shelf Life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4 yrs in unopened package from manufacture date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788248"/>
                  </a:ext>
                </a:extLst>
              </a:tr>
              <a:tr h="251486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Thickness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0.1-1 µm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&lt;100 nm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0.1-1 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µ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m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385260"/>
                  </a:ext>
                </a:extLst>
              </a:tr>
              <a:tr h="251486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Chem Resistance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Resists a variety of solvents/chemicals, dissolves in acetone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067709"/>
                  </a:ext>
                </a:extLst>
              </a:tr>
              <a:tr h="213741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Tg</a:t>
                      </a: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44°C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9801674"/>
                  </a:ext>
                </a:extLst>
              </a:tr>
              <a:tr h="251486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Therm. Stability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175°C for 24 hours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844424"/>
                  </a:ext>
                </a:extLst>
              </a:tr>
              <a:tr h="231355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Contact Angles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WCA / OCA: 105° / 65°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2178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Refractive Index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1.39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17613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Solder Thru Repairability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Yes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85544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Non-Flammability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Meets UL 94 V-0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74773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Coef. of Therm. Expn.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70 µm/(m·°C)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281437"/>
                  </a:ext>
                </a:extLst>
              </a:tr>
              <a:tr h="233825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Therm. Cond.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034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1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0.1 W/m*K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465778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Diel. Bd Strength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2000 V/mil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623259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Cure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None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699456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Removable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Yes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784510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F8F1D72-5EB2-3B86-2928-D07626FD6C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720" y="94852"/>
            <a:ext cx="1294554" cy="4389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DA8FA9-721B-1B8B-5A11-33B3990600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32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1786C7-C9B5-ACA2-8734-44C461667D6F}"/>
              </a:ext>
            </a:extLst>
          </p:cNvPr>
          <p:cNvSpPr txBox="1"/>
          <p:nvPr/>
        </p:nvSpPr>
        <p:spPr>
          <a:xfrm>
            <a:off x="188806" y="69120"/>
            <a:ext cx="9724392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NANOPROOF® 3 vs NOVEC™  1700 SERIES</a:t>
            </a:r>
            <a:endParaRPr lang="en-US" sz="2900" dirty="0"/>
          </a:p>
        </p:txBody>
      </p:sp>
      <p:graphicFrame>
        <p:nvGraphicFramePr>
          <p:cNvPr id="2" name="object 3">
            <a:extLst>
              <a:ext uri="{FF2B5EF4-FFF2-40B4-BE49-F238E27FC236}">
                <a16:creationId xmlns:a16="http://schemas.microsoft.com/office/drawing/2014/main" id="{F429630B-9F7A-3BDE-DCE4-EC766D5DBC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60361"/>
              </p:ext>
            </p:extLst>
          </p:nvPr>
        </p:nvGraphicFramePr>
        <p:xfrm>
          <a:off x="7058525" y="795214"/>
          <a:ext cx="5133471" cy="5523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11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11157">
                  <a:extLst>
                    <a:ext uri="{9D8B030D-6E8A-4147-A177-3AD203B41FA5}">
                      <a16:colId xmlns:a16="http://schemas.microsoft.com/office/drawing/2014/main" val="1657607850"/>
                    </a:ext>
                  </a:extLst>
                </a:gridCol>
                <a:gridCol w="1711157">
                  <a:extLst>
                    <a:ext uri="{9D8B030D-6E8A-4147-A177-3AD203B41FA5}">
                      <a16:colId xmlns:a16="http://schemas.microsoft.com/office/drawing/2014/main" val="3993389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27368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1400" b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3-02</a:t>
                      </a:r>
                      <a:endParaRPr sz="1400" b="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68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1400" b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3-002</a:t>
                      </a:r>
                      <a:endParaRPr sz="1400" b="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685" algn="ctr" defTabSz="1430338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1400" b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3-10</a:t>
                      </a:r>
                      <a:endParaRPr sz="1400" b="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Fluoroacrylate 2%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Fluoroacrylate 0.2%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Fluoroacrylate 10%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 err="1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Aculon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 3 Series </a:t>
                      </a:r>
                      <a:r>
                        <a:rPr lang="en-US" sz="1000" spc="0" dirty="0" err="1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Exyender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397374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Light Green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1.5 g/mL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&lt;20 cP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In process, 56-61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°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C estimate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None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353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Non-ozone depleting, low in toxicity, low in GMP, RoHS compliant and VOC exempt (per US EPA), contains no chlorine or bromine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233331"/>
                  </a:ext>
                </a:extLst>
              </a:tr>
              <a:tr h="251486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2 yrs in unopened package from manufacture date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788248"/>
                  </a:ext>
                </a:extLst>
              </a:tr>
              <a:tr h="251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0.2-2 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µ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m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0.1-1 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µ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m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0.25-6 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µ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m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385260"/>
                  </a:ext>
                </a:extLst>
              </a:tr>
              <a:tr h="251486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Resists a variety of solvents/chemicals. Attacked by fluorosolvents and ketones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067709"/>
                  </a:ext>
                </a:extLst>
              </a:tr>
              <a:tr h="213741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~95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°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C from peak on DSC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9801674"/>
                  </a:ext>
                </a:extLst>
              </a:tr>
              <a:tr h="251486">
                <a:tc gridSpan="3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Stable in 175°C for 24 hours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844424"/>
                  </a:ext>
                </a:extLst>
              </a:tr>
              <a:tr h="231355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WCA / OCA: 120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°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 / 80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°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217803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n=1.376 @ 632.8 nm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176137"/>
                  </a:ext>
                </a:extLst>
              </a:tr>
              <a:tr h="222956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Yes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855441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Meets UL 94 V-0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747739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In Process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281437"/>
                  </a:ext>
                </a:extLst>
              </a:tr>
              <a:tr h="23382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In Process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465778"/>
                  </a:ext>
                </a:extLst>
              </a:tr>
              <a:tr h="237744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3600 V/mil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623259"/>
                  </a:ext>
                </a:extLst>
              </a:tr>
              <a:tr h="237744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None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699456"/>
                  </a:ext>
                </a:extLst>
              </a:tr>
              <a:tr h="237744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Yes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7845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409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2F58D7-A036-4DB5-A280-03FF206A6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54B47CF3-10EE-B81B-9ED9-A389BA8977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564970"/>
              </p:ext>
            </p:extLst>
          </p:nvPr>
        </p:nvGraphicFramePr>
        <p:xfrm>
          <a:off x="-3" y="1244890"/>
          <a:ext cx="7168666" cy="3509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3550">
                  <a:extLst>
                    <a:ext uri="{9D8B030D-6E8A-4147-A177-3AD203B41FA5}">
                      <a16:colId xmlns:a16="http://schemas.microsoft.com/office/drawing/2014/main" val="4136053007"/>
                    </a:ext>
                  </a:extLst>
                </a:gridCol>
                <a:gridCol w="4835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8874">
                <a:tc>
                  <a:txBody>
                    <a:bodyPr/>
                    <a:lstStyle/>
                    <a:p>
                      <a:pPr marL="0" marR="273685" algn="r" defTabSz="914400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endParaRPr sz="1400" b="0" kern="1200" spc="0" dirty="0">
                        <a:solidFill>
                          <a:srgbClr val="FFFFFF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68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1600" b="0" kern="1200" spc="0" dirty="0">
                          <a:solidFill>
                            <a:srgbClr val="FFFFFF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     7100</a:t>
                      </a:r>
                      <a:endParaRPr lang="en-US" sz="1600" b="0" kern="1200" spc="0" dirty="0">
                        <a:solidFill>
                          <a:srgbClr val="FFFFFF"/>
                        </a:solidFill>
                        <a:latin typeface="Roboto Slab" pitchFamily="2" charset="0"/>
                        <a:ea typeface="Roboto Slab" pitchFamily="2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878">
                <a:tc>
                  <a:txBody>
                    <a:bodyPr/>
                    <a:lstStyle/>
                    <a:p>
                      <a:pPr marL="26670" algn="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lang="en-US" sz="16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Viscosity</a:t>
                      </a:r>
                      <a:endParaRPr sz="16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lang="en-US" sz="12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&lt;5 cP</a:t>
                      </a:r>
                      <a:endParaRPr lang="en-US"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390">
                <a:tc>
                  <a:txBody>
                    <a:bodyPr/>
                    <a:lstStyle/>
                    <a:p>
                      <a:pPr marL="26670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6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Boiling Point</a:t>
                      </a:r>
                      <a:endParaRPr sz="16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2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61°C</a:t>
                      </a: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397374"/>
                  </a:ext>
                </a:extLst>
              </a:tr>
              <a:tr h="448390">
                <a:tc>
                  <a:txBody>
                    <a:bodyPr/>
                    <a:lstStyle/>
                    <a:p>
                      <a:pPr marL="26670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6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Freezing Point</a:t>
                      </a:r>
                      <a:endParaRPr sz="16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2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-135°C</a:t>
                      </a: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390">
                <a:tc>
                  <a:txBody>
                    <a:bodyPr/>
                    <a:lstStyle/>
                    <a:p>
                      <a:pPr marL="26670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6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Flash Point</a:t>
                      </a:r>
                      <a:endParaRPr sz="16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2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None</a:t>
                      </a: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390">
                <a:tc>
                  <a:txBody>
                    <a:bodyPr/>
                    <a:lstStyle/>
                    <a:p>
                      <a:pPr marL="26670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6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Specific Gravity</a:t>
                      </a:r>
                      <a:endParaRPr sz="16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2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1.52 g/mL</a:t>
                      </a: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3282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6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Shelf Life</a:t>
                      </a:r>
                      <a:endParaRPr sz="16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2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2 yrs (unopened container)</a:t>
                      </a: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788248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F8F1D72-5EB2-3B86-2928-D07626FD6C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720" y="94852"/>
            <a:ext cx="1294554" cy="4389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CE6DC7-E206-177D-C10F-3121061E617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0" cy="6332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77DBE2-EB53-3EC7-04F0-BC39CED82390}"/>
              </a:ext>
            </a:extLst>
          </p:cNvPr>
          <p:cNvSpPr txBox="1"/>
          <p:nvPr/>
        </p:nvSpPr>
        <p:spPr>
          <a:xfrm>
            <a:off x="188806" y="69120"/>
            <a:ext cx="9724392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ACULON® FS-Extender vs NOVEC™ 7100</a:t>
            </a:r>
            <a:endParaRPr lang="en-US" sz="29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2480679-CAEF-3FC9-356A-BBD1751991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602330"/>
              </p:ext>
            </p:extLst>
          </p:nvPr>
        </p:nvGraphicFramePr>
        <p:xfrm>
          <a:off x="7168663" y="1244890"/>
          <a:ext cx="5023333" cy="3500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3333">
                  <a:extLst>
                    <a:ext uri="{9D8B030D-6E8A-4147-A177-3AD203B41FA5}">
                      <a16:colId xmlns:a16="http://schemas.microsoft.com/office/drawing/2014/main" val="4265072770"/>
                    </a:ext>
                  </a:extLst>
                </a:gridCol>
              </a:tblGrid>
              <a:tr h="609447">
                <a:tc>
                  <a:txBody>
                    <a:bodyPr/>
                    <a:lstStyle/>
                    <a:p>
                      <a:pPr marL="0" marR="27368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1600" b="0" kern="1200" spc="0" dirty="0">
                          <a:solidFill>
                            <a:srgbClr val="FFFFFF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   3 Series-Extender</a:t>
                      </a:r>
                      <a:endParaRPr lang="en-US" sz="1600" b="0" kern="1200" spc="0" dirty="0">
                        <a:solidFill>
                          <a:srgbClr val="FFFFFF"/>
                        </a:solidFill>
                        <a:latin typeface="Roboto Slab" pitchFamily="2" charset="0"/>
                        <a:ea typeface="Roboto Slab" pitchFamily="2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83430"/>
                  </a:ext>
                </a:extLst>
              </a:tr>
              <a:tr h="603878"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lang="en-US" sz="12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&lt;1 cP</a:t>
                      </a:r>
                      <a:endParaRPr lang="en-US"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295527"/>
                  </a:ext>
                </a:extLst>
              </a:tr>
              <a:tr h="448390"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2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TBD, Estimate 56-61°C</a:t>
                      </a: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067114"/>
                  </a:ext>
                </a:extLst>
              </a:tr>
              <a:tr h="448390"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2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&lt;-81°C</a:t>
                      </a: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68737"/>
                  </a:ext>
                </a:extLst>
              </a:tr>
              <a:tr h="448390"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2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None</a:t>
                      </a: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344018"/>
                  </a:ext>
                </a:extLst>
              </a:tr>
              <a:tr h="448390"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2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1.5 g/mL</a:t>
                      </a: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264007"/>
                  </a:ext>
                </a:extLst>
              </a:tr>
              <a:tr h="493282"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2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2 yrs (unopened container)</a:t>
                      </a: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943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107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8774848-2C76-471F-9B2F-5A590FA62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924" y="232325"/>
            <a:ext cx="1657350" cy="561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797BC1-F74E-D921-95AF-04A806EFFA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0" cy="6332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C4B951-0719-D07B-A9D9-6636EBE85B80}"/>
              </a:ext>
            </a:extLst>
          </p:cNvPr>
          <p:cNvSpPr txBox="1"/>
          <p:nvPr/>
        </p:nvSpPr>
        <p:spPr>
          <a:xfrm>
            <a:off x="188806" y="69120"/>
            <a:ext cx="9724392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FAQ</a:t>
            </a:r>
            <a:endParaRPr lang="en-US" sz="29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6DC602B-65C3-3279-9BDB-47CB2B25AA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920398"/>
              </p:ext>
            </p:extLst>
          </p:nvPr>
        </p:nvGraphicFramePr>
        <p:xfrm>
          <a:off x="1192898" y="772598"/>
          <a:ext cx="10406520" cy="88750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23400">
                  <a:extLst>
                    <a:ext uri="{9D8B030D-6E8A-4147-A177-3AD203B41FA5}">
                      <a16:colId xmlns:a16="http://schemas.microsoft.com/office/drawing/2014/main" val="559894388"/>
                    </a:ext>
                  </a:extLst>
                </a:gridCol>
                <a:gridCol w="4783120">
                  <a:extLst>
                    <a:ext uri="{9D8B030D-6E8A-4147-A177-3AD203B41FA5}">
                      <a16:colId xmlns:a16="http://schemas.microsoft.com/office/drawing/2014/main" val="2876161904"/>
                    </a:ext>
                  </a:extLst>
                </a:gridCol>
              </a:tblGrid>
              <a:tr h="1756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How durable is the coating?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Safe for handling but not abrasion resistant.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extLst>
                  <a:ext uri="{0D108BD9-81ED-4DB2-BD59-A6C34878D82A}">
                    <a16:rowId xmlns:a16="http://schemas.microsoft.com/office/drawing/2014/main" val="1580619388"/>
                  </a:ext>
                </a:extLst>
              </a:tr>
              <a:tr h="1756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What is the targeted thickness?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Target thickness is application dependent.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extLst>
                  <a:ext uri="{0D108BD9-81ED-4DB2-BD59-A6C34878D82A}">
                    <a16:rowId xmlns:a16="http://schemas.microsoft.com/office/drawing/2014/main" val="2965297934"/>
                  </a:ext>
                </a:extLst>
              </a:tr>
              <a:tr h="1756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How can NanoProof 3 be applied?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NanoProof 3 can be dipped, sprayed, and needle dispensed.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extLst>
                  <a:ext uri="{0D108BD9-81ED-4DB2-BD59-A6C34878D82A}">
                    <a16:rowId xmlns:a16="http://schemas.microsoft.com/office/drawing/2014/main" val="601012669"/>
                  </a:ext>
                </a:extLst>
              </a:tr>
              <a:tr h="1756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Is NanoProof 3 flammable?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No.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extLst>
                  <a:ext uri="{0D108BD9-81ED-4DB2-BD59-A6C34878D82A}">
                    <a16:rowId xmlns:a16="http://schemas.microsoft.com/office/drawing/2014/main" val="3267498470"/>
                  </a:ext>
                </a:extLst>
              </a:tr>
              <a:tr h="1756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Is NanoProof 3 toxic?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No.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extLst>
                  <a:ext uri="{0D108BD9-81ED-4DB2-BD59-A6C34878D82A}">
                    <a16:rowId xmlns:a16="http://schemas.microsoft.com/office/drawing/2014/main" val="3599700669"/>
                  </a:ext>
                </a:extLst>
              </a:tr>
              <a:tr h="1756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Is NanoProof 3 VOC-free?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NanoProof 3 is VOC-exempt in certain countries.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extLst>
                  <a:ext uri="{0D108BD9-81ED-4DB2-BD59-A6C34878D82A}">
                    <a16:rowId xmlns:a16="http://schemas.microsoft.com/office/drawing/2014/main" val="3684949875"/>
                  </a:ext>
                </a:extLst>
              </a:tr>
              <a:tr h="8864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What is the shelf-life?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Recommended storage is in a cool, dry environment (less than 40C).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Keep containers tightly sealed.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Keep out of sunlight or heat sources.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Shelf life for this product is 2 years from the manufacture date in a sealed container.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extLst>
                  <a:ext uri="{0D108BD9-81ED-4DB2-BD59-A6C34878D82A}">
                    <a16:rowId xmlns:a16="http://schemas.microsoft.com/office/drawing/2014/main" val="591399244"/>
                  </a:ext>
                </a:extLst>
              </a:tr>
              <a:tr h="3593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What are the cure requirements?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NanoProof 3 does not require heat curing.  This coating cures at room temperature in less than 5 minutes.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extLst>
                  <a:ext uri="{0D108BD9-81ED-4DB2-BD59-A6C34878D82A}">
                    <a16:rowId xmlns:a16="http://schemas.microsoft.com/office/drawing/2014/main" val="1892718438"/>
                  </a:ext>
                </a:extLst>
              </a:tr>
              <a:tr h="1756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Any compatibility issues with epoxy?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NanoProof 3 may delaminate or apply unevenly on epoxy.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extLst>
                  <a:ext uri="{0D108BD9-81ED-4DB2-BD59-A6C34878D82A}">
                    <a16:rowId xmlns:a16="http://schemas.microsoft.com/office/drawing/2014/main" val="1854728604"/>
                  </a:ext>
                </a:extLst>
              </a:tr>
              <a:tr h="3593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Any specific equipment required?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No.  Aculon has a strong relationship with equipment manufacturers such as Nordson, PVA, etc.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extLst>
                  <a:ext uri="{0D108BD9-81ED-4DB2-BD59-A6C34878D82A}">
                    <a16:rowId xmlns:a16="http://schemas.microsoft.com/office/drawing/2014/main" val="1545947556"/>
                  </a:ext>
                </a:extLst>
              </a:tr>
              <a:tr h="3593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How do you measure hydrophobicity and oleophobicity with NanoProof 3?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NanoProof 3 will show water contact angles greater than 110 and oil contact angles greater than 70.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extLst>
                  <a:ext uri="{0D108BD9-81ED-4DB2-BD59-A6C34878D82A}">
                    <a16:rowId xmlns:a16="http://schemas.microsoft.com/office/drawing/2014/main" val="4202216053"/>
                  </a:ext>
                </a:extLst>
              </a:tr>
              <a:tr h="6906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How do you QC the material once applied?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Area coverage can be evaluated visually with the UV Tracer feature - if there are thin layers or areas that are untreated, you can touch up those spots with additional chemistry. 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You can also measure thicknesses, we use a </a:t>
                      </a:r>
                      <a:r>
                        <a:rPr lang="en-US" sz="1200" kern="100" dirty="0" err="1">
                          <a:effectLst/>
                        </a:rPr>
                        <a:t>filmetrics</a:t>
                      </a:r>
                      <a:r>
                        <a:rPr lang="en-US" sz="1200" kern="100" dirty="0">
                          <a:effectLst/>
                        </a:rPr>
                        <a:t> machine.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extLst>
                  <a:ext uri="{0D108BD9-81ED-4DB2-BD59-A6C34878D82A}">
                    <a16:rowId xmlns:a16="http://schemas.microsoft.com/office/drawing/2014/main" val="556622687"/>
                  </a:ext>
                </a:extLst>
              </a:tr>
              <a:tr h="3593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Do boards need to be cleaned before treatment?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Yes. If there is no clean flux, we recommend using a cleaner. Dust and debris may be removed using air pressure.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extLst>
                  <a:ext uri="{0D108BD9-81ED-4DB2-BD59-A6C34878D82A}">
                    <a16:rowId xmlns:a16="http://schemas.microsoft.com/office/drawing/2014/main" val="3807550342"/>
                  </a:ext>
                </a:extLst>
              </a:tr>
              <a:tr h="1756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What level protection does NP 3 provide?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IPX Level 5/6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extLst>
                  <a:ext uri="{0D108BD9-81ED-4DB2-BD59-A6C34878D82A}">
                    <a16:rowId xmlns:a16="http://schemas.microsoft.com/office/drawing/2014/main" val="3761835826"/>
                  </a:ext>
                </a:extLst>
              </a:tr>
              <a:tr h="1756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Is selective deposition possible?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Yes, masking is not required but can be implemented.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extLst>
                  <a:ext uri="{0D108BD9-81ED-4DB2-BD59-A6C34878D82A}">
                    <a16:rowId xmlns:a16="http://schemas.microsoft.com/office/drawing/2014/main" val="2451193571"/>
                  </a:ext>
                </a:extLst>
              </a:tr>
              <a:tr h="1756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Is NanoProof 3 a flexible coating?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Yes. If less than 1um thick,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extLst>
                  <a:ext uri="{0D108BD9-81ED-4DB2-BD59-A6C34878D82A}">
                    <a16:rowId xmlns:a16="http://schemas.microsoft.com/office/drawing/2014/main" val="3524124064"/>
                  </a:ext>
                </a:extLst>
              </a:tr>
              <a:tr h="1756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Are there any packaging restrictions?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No.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extLst>
                  <a:ext uri="{0D108BD9-81ED-4DB2-BD59-A6C34878D82A}">
                    <a16:rowId xmlns:a16="http://schemas.microsoft.com/office/drawing/2014/main" val="66184792"/>
                  </a:ext>
                </a:extLst>
              </a:tr>
              <a:tr h="1756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Any consequences if over applied?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Over application may lead to cracking or blistering.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extLst>
                  <a:ext uri="{0D108BD9-81ED-4DB2-BD59-A6C34878D82A}">
                    <a16:rowId xmlns:a16="http://schemas.microsoft.com/office/drawing/2014/main" val="2379171664"/>
                  </a:ext>
                </a:extLst>
              </a:tr>
              <a:tr h="3593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Any keep out areas?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You will not want to coat contacts.  This coating is insulative and may create impedance.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extLst>
                  <a:ext uri="{0D108BD9-81ED-4DB2-BD59-A6C34878D82A}">
                    <a16:rowId xmlns:a16="http://schemas.microsoft.com/office/drawing/2014/main" val="3033065357"/>
                  </a:ext>
                </a:extLst>
              </a:tr>
              <a:tr h="1756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Any supply chain risks?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No, multiple sources for the carrier solvent and raw materials.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extLst>
                  <a:ext uri="{0D108BD9-81ED-4DB2-BD59-A6C34878D82A}">
                    <a16:rowId xmlns:a16="http://schemas.microsoft.com/office/drawing/2014/main" val="3776824307"/>
                  </a:ext>
                </a:extLst>
              </a:tr>
              <a:tr h="1756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Is this REACH/RoHS Compliant?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Yes, all Aculon products are REACH/RoHS Compliant.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extLst>
                  <a:ext uri="{0D108BD9-81ED-4DB2-BD59-A6C34878D82A}">
                    <a16:rowId xmlns:a16="http://schemas.microsoft.com/office/drawing/2014/main" val="1584498791"/>
                  </a:ext>
                </a:extLst>
              </a:tr>
              <a:tr h="1756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Is this coating UV stable?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No, will degrade overtime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extLst>
                  <a:ext uri="{0D108BD9-81ED-4DB2-BD59-A6C34878D82A}">
                    <a16:rowId xmlns:a16="http://schemas.microsoft.com/office/drawing/2014/main" val="1351899474"/>
                  </a:ext>
                </a:extLst>
              </a:tr>
              <a:tr h="1756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What is the min thickness after drying for salt water protection?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n/a wont work for full immersion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extLst>
                  <a:ext uri="{0D108BD9-81ED-4DB2-BD59-A6C34878D82A}">
                    <a16:rowId xmlns:a16="http://schemas.microsoft.com/office/drawing/2014/main" val="3809110616"/>
                  </a:ext>
                </a:extLst>
              </a:tr>
              <a:tr h="1850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Does the thickness of the coating correlate to the protection performance (is thicker better)?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Yes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extLst>
                  <a:ext uri="{0D108BD9-81ED-4DB2-BD59-A6C34878D82A}">
                    <a16:rowId xmlns:a16="http://schemas.microsoft.com/office/drawing/2014/main" val="4095707638"/>
                  </a:ext>
                </a:extLst>
              </a:tr>
              <a:tr h="3593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Are there any risks to solvent trapping?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Always a risk, however materials are low enough concentration and the material does not skin over so this would be highly unlikely.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extLst>
                  <a:ext uri="{0D108BD9-81ED-4DB2-BD59-A6C34878D82A}">
                    <a16:rowId xmlns:a16="http://schemas.microsoft.com/office/drawing/2014/main" val="2817885854"/>
                  </a:ext>
                </a:extLst>
              </a:tr>
              <a:tr h="1756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Does the application process have to be done in a ventilated fume hood?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No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extLst>
                  <a:ext uri="{0D108BD9-81ED-4DB2-BD59-A6C34878D82A}">
                    <a16:rowId xmlns:a16="http://schemas.microsoft.com/office/drawing/2014/main" val="2695814157"/>
                  </a:ext>
                </a:extLst>
              </a:tr>
              <a:tr h="1850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If the PCB has sharp edges, will it impact the edge coverage?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Yes, material will pool off and be thinner around edges to some degree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extLst>
                  <a:ext uri="{0D108BD9-81ED-4DB2-BD59-A6C34878D82A}">
                    <a16:rowId xmlns:a16="http://schemas.microsoft.com/office/drawing/2014/main" val="2656193970"/>
                  </a:ext>
                </a:extLst>
              </a:tr>
              <a:tr h="1756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Is there any concern with moisture penetration if delaminated?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Yes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extLst>
                  <a:ext uri="{0D108BD9-81ED-4DB2-BD59-A6C34878D82A}">
                    <a16:rowId xmlns:a16="http://schemas.microsoft.com/office/drawing/2014/main" val="1161045846"/>
                  </a:ext>
                </a:extLst>
              </a:tr>
              <a:tr h="3593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My PCB has components of different substrates. Is NanoProof compatible with metals and plastics?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Yes, with the exception of fluorinated materials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extLst>
                  <a:ext uri="{0D108BD9-81ED-4DB2-BD59-A6C34878D82A}">
                    <a16:rowId xmlns:a16="http://schemas.microsoft.com/office/drawing/2014/main" val="2701649525"/>
                  </a:ext>
                </a:extLst>
              </a:tr>
              <a:tr h="54309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Can we reapply the material?  What is suggested for rework or touch ups?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Yes, solvent can be used to clean questionable areas and then the material can be reapplied as desired. If appearance is not a concern then a simple coating reapplication should work. 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30" marR="31930" marT="0" marB="0"/>
                </a:tc>
                <a:extLst>
                  <a:ext uri="{0D108BD9-81ED-4DB2-BD59-A6C34878D82A}">
                    <a16:rowId xmlns:a16="http://schemas.microsoft.com/office/drawing/2014/main" val="2441949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229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4963C6-0DF5-45D4-B791-51AAAF636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4" y="-69120"/>
            <a:ext cx="12192000" cy="68580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14FC228-FC7E-44DC-9F1B-54E2C432C4A8}"/>
              </a:ext>
            </a:extLst>
          </p:cNvPr>
          <p:cNvGrpSpPr/>
          <p:nvPr/>
        </p:nvGrpSpPr>
        <p:grpSpPr>
          <a:xfrm>
            <a:off x="839115" y="1423112"/>
            <a:ext cx="10072464" cy="533427"/>
            <a:chOff x="722574" y="1844029"/>
            <a:chExt cx="10072464" cy="5334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6E4004F-0739-4A91-A204-E10C6453A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574" y="1844029"/>
              <a:ext cx="539778" cy="53342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C1446F-729A-4ED1-B3D2-C7C7B8E3B5CC}"/>
                </a:ext>
              </a:extLst>
            </p:cNvPr>
            <p:cNvSpPr txBox="1"/>
            <p:nvPr/>
          </p:nvSpPr>
          <p:spPr>
            <a:xfrm>
              <a:off x="1262352" y="1886922"/>
              <a:ext cx="953268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lnSpc>
                  <a:spcPct val="100000"/>
                </a:lnSpc>
                <a:spcBef>
                  <a:spcPts val="125"/>
                </a:spcBef>
                <a:buNone/>
              </a:pPr>
              <a:r>
                <a:rPr lang="en-US" sz="2000" dirty="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</a:rPr>
                <a:t>Aculon® is world class in surface modification technologies 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FC2898-C506-48A3-860A-4C6F46C7DEF6}"/>
              </a:ext>
            </a:extLst>
          </p:cNvPr>
          <p:cNvGrpSpPr/>
          <p:nvPr/>
        </p:nvGrpSpPr>
        <p:grpSpPr>
          <a:xfrm>
            <a:off x="839115" y="2138729"/>
            <a:ext cx="9586838" cy="533427"/>
            <a:chOff x="722574" y="2559646"/>
            <a:chExt cx="9586838" cy="53342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5DC973-256F-475F-9748-F7BE895CC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574" y="2559646"/>
              <a:ext cx="539778" cy="53342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3212E6-7D0F-406A-8F83-580BAC437ECD}"/>
                </a:ext>
              </a:extLst>
            </p:cNvPr>
            <p:cNvSpPr txBox="1"/>
            <p:nvPr/>
          </p:nvSpPr>
          <p:spPr>
            <a:xfrm>
              <a:off x="1262352" y="2612479"/>
              <a:ext cx="904706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lnSpc>
                  <a:spcPct val="100000"/>
                </a:lnSpc>
                <a:buNone/>
              </a:pPr>
              <a:r>
                <a:rPr lang="en-US" sz="2000" dirty="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</a:rPr>
                <a:t>NanoProof® 3 series offers direct replacements for 3M™ Novec™ Products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813464-9443-4EE4-AF16-E480516FD349}"/>
              </a:ext>
            </a:extLst>
          </p:cNvPr>
          <p:cNvGrpSpPr/>
          <p:nvPr/>
        </p:nvGrpSpPr>
        <p:grpSpPr>
          <a:xfrm>
            <a:off x="839115" y="2773172"/>
            <a:ext cx="9226496" cy="604662"/>
            <a:chOff x="722574" y="3194089"/>
            <a:chExt cx="9226496" cy="60466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23C4023-3936-431F-AD3B-E97338DC5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574" y="3265324"/>
              <a:ext cx="539778" cy="53342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D0A1AB-8F03-49EB-9503-146B48C2F8E0}"/>
                </a:ext>
              </a:extLst>
            </p:cNvPr>
            <p:cNvSpPr txBox="1"/>
            <p:nvPr/>
          </p:nvSpPr>
          <p:spPr>
            <a:xfrm>
              <a:off x="1262352" y="3194089"/>
              <a:ext cx="8686718" cy="540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689610" indent="0">
                <a:lnSpc>
                  <a:spcPts val="4000"/>
                </a:lnSpc>
                <a:buNone/>
              </a:pPr>
              <a:r>
                <a:rPr lang="en-US" sz="2000" dirty="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</a:rPr>
                <a:t>NanoProof® 3 series is readily available and easy to apply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8774848-2C76-471F-9B2F-5A590FA62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924" y="232325"/>
            <a:ext cx="1657350" cy="561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797BC1-F74E-D921-95AF-04A806EFFA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0" cy="6332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C4B951-0719-D07B-A9D9-6636EBE85B80}"/>
              </a:ext>
            </a:extLst>
          </p:cNvPr>
          <p:cNvSpPr txBox="1"/>
          <p:nvPr/>
        </p:nvSpPr>
        <p:spPr>
          <a:xfrm>
            <a:off x="188806" y="69120"/>
            <a:ext cx="9724392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SUMMARY</a:t>
            </a:r>
            <a:endParaRPr lang="en-US" sz="2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7525A8-BCDA-0AA1-2229-550E25AABD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17" y="3576774"/>
            <a:ext cx="539778" cy="5334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2E3427-1621-8C95-62D2-8989B3140844}"/>
              </a:ext>
            </a:extLst>
          </p:cNvPr>
          <p:cNvSpPr txBox="1"/>
          <p:nvPr/>
        </p:nvSpPr>
        <p:spPr>
          <a:xfrm>
            <a:off x="1353495" y="3505539"/>
            <a:ext cx="9234072" cy="540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689610" indent="0">
              <a:lnSpc>
                <a:spcPts val="4000"/>
              </a:lnSpc>
              <a:buNone/>
            </a:pPr>
            <a:r>
              <a:rPr lang="en-US" sz="20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Ready to support you and to extend to other markets and products</a:t>
            </a:r>
          </a:p>
        </p:txBody>
      </p:sp>
    </p:spTree>
    <p:extLst>
      <p:ext uri="{BB962C8B-B14F-4D97-AF65-F5344CB8AC3E}">
        <p14:creationId xmlns:p14="http://schemas.microsoft.com/office/powerpoint/2010/main" val="126699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5320F6-6CF7-4E4A-9425-8D52808E7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32E6DD9F-D6AA-4082-A1EE-48FC6B5E8C80}"/>
              </a:ext>
            </a:extLst>
          </p:cNvPr>
          <p:cNvSpPr txBox="1"/>
          <p:nvPr/>
        </p:nvSpPr>
        <p:spPr>
          <a:xfrm>
            <a:off x="3380028" y="3704208"/>
            <a:ext cx="7549229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2000" dirty="0">
              <a:latin typeface="Roboto Slab" pitchFamily="2" charset="0"/>
              <a:ea typeface="Roboto Slab" pitchFamily="2" charset="0"/>
              <a:cs typeface="Roboto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071026A-0B6A-48BE-98CA-9C5251713C04}"/>
              </a:ext>
            </a:extLst>
          </p:cNvPr>
          <p:cNvGrpSpPr/>
          <p:nvPr/>
        </p:nvGrpSpPr>
        <p:grpSpPr>
          <a:xfrm>
            <a:off x="3368221" y="2323221"/>
            <a:ext cx="5332215" cy="294311"/>
            <a:chOff x="3573246" y="3629506"/>
            <a:chExt cx="5332215" cy="294311"/>
          </a:xfrm>
        </p:grpSpPr>
        <p:sp>
          <p:nvSpPr>
            <p:cNvPr id="5" name="object 3">
              <a:extLst>
                <a:ext uri="{FF2B5EF4-FFF2-40B4-BE49-F238E27FC236}">
                  <a16:creationId xmlns:a16="http://schemas.microsoft.com/office/drawing/2014/main" id="{DAEA658F-EF68-4F27-950D-3B854296AC2B}"/>
                </a:ext>
              </a:extLst>
            </p:cNvPr>
            <p:cNvSpPr txBox="1"/>
            <p:nvPr/>
          </p:nvSpPr>
          <p:spPr>
            <a:xfrm>
              <a:off x="3573246" y="3629506"/>
              <a:ext cx="2191814" cy="294311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lang="en-IN" sz="18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Roboto"/>
                </a:rPr>
                <a:t>PERFORMANCE</a:t>
              </a:r>
              <a:endParaRPr lang="en-IN" sz="1800" dirty="0">
                <a:latin typeface="Roboto Slab" pitchFamily="2" charset="0"/>
                <a:ea typeface="Roboto Slab" pitchFamily="2" charset="0"/>
                <a:cs typeface="Roboto"/>
              </a:endParaRPr>
            </a:p>
          </p:txBody>
        </p:sp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7D854747-BBD0-4240-9547-093525D863FF}"/>
                </a:ext>
              </a:extLst>
            </p:cNvPr>
            <p:cNvSpPr txBox="1"/>
            <p:nvPr/>
          </p:nvSpPr>
          <p:spPr>
            <a:xfrm>
              <a:off x="5791199" y="3629506"/>
              <a:ext cx="1301221" cy="294311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8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Roboto"/>
                </a:rPr>
                <a:t>SURFACE</a:t>
              </a:r>
              <a:endParaRPr sz="1800" dirty="0">
                <a:latin typeface="Roboto Slab" pitchFamily="2" charset="0"/>
                <a:ea typeface="Roboto Slab" pitchFamily="2" charset="0"/>
                <a:cs typeface="Roboto"/>
              </a:endParaRPr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D6CC11CA-ABF9-40B6-895F-4615895FF233}"/>
                </a:ext>
              </a:extLst>
            </p:cNvPr>
            <p:cNvSpPr txBox="1"/>
            <p:nvPr/>
          </p:nvSpPr>
          <p:spPr>
            <a:xfrm>
              <a:off x="7275275" y="3629506"/>
              <a:ext cx="1630186" cy="294311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8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Roboto"/>
                </a:rPr>
                <a:t>SOLUTIONS</a:t>
              </a:r>
              <a:endParaRPr sz="1800" dirty="0">
                <a:latin typeface="Roboto Slab" pitchFamily="2" charset="0"/>
                <a:ea typeface="Roboto Slab" pitchFamily="2" charset="0"/>
                <a:cs typeface="Roboto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1BD55F3-C752-40E3-98D5-7C71BEDCC5AD}"/>
                </a:ext>
              </a:extLst>
            </p:cNvPr>
            <p:cNvGrpSpPr/>
            <p:nvPr/>
          </p:nvGrpSpPr>
          <p:grpSpPr>
            <a:xfrm>
              <a:off x="5526031" y="3731367"/>
              <a:ext cx="1588556" cy="114598"/>
              <a:chOff x="5526031" y="3731367"/>
              <a:chExt cx="1588556" cy="114598"/>
            </a:xfrm>
          </p:grpSpPr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6794DEDA-CE89-41EE-8E93-04A9A65742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26031" y="3731367"/>
                <a:ext cx="114598" cy="114598"/>
              </a:xfrm>
              <a:prstGeom prst="rect">
                <a:avLst/>
              </a:prstGeom>
            </p:spPr>
          </p:pic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A6E13CFE-2A85-4ED1-91C3-63FA5B5E14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999989" y="3731367"/>
                <a:ext cx="114598" cy="114598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2FB6168-2640-4648-9409-B6A921DF2964}"/>
              </a:ext>
            </a:extLst>
          </p:cNvPr>
          <p:cNvSpPr txBox="1"/>
          <p:nvPr/>
        </p:nvSpPr>
        <p:spPr>
          <a:xfrm>
            <a:off x="5306404" y="6104736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b="0" i="0">
                <a:solidFill>
                  <a:schemeClr val="bg1"/>
                </a:solidFill>
                <a:effectLst/>
                <a:latin typeface="Roboto Slab" pitchFamily="2" charset="0"/>
                <a:ea typeface="Roboto Slab" pitchFamily="2" charset="0"/>
              </a:rPr>
              <a:t>aculon.com</a:t>
            </a:r>
            <a:endParaRPr lang="en-IN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53EA331-8B39-4E36-AA9F-1DF78981F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75811" y="2613778"/>
            <a:ext cx="8717035" cy="11542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2D8BA7-1049-4D52-8103-25FED776E0D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028" y="307316"/>
            <a:ext cx="5308600" cy="19634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7ACDDE-CF8D-2286-FCF3-FA417213B6B4}"/>
              </a:ext>
            </a:extLst>
          </p:cNvPr>
          <p:cNvSpPr txBox="1"/>
          <p:nvPr/>
        </p:nvSpPr>
        <p:spPr>
          <a:xfrm>
            <a:off x="3437791" y="3926384"/>
            <a:ext cx="5193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85691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2F58D7-A036-4DB5-A280-03FF206A6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54B47CF3-10EE-B81B-9ED9-A389BA8977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4163688"/>
              </p:ext>
            </p:extLst>
          </p:nvPr>
        </p:nvGraphicFramePr>
        <p:xfrm>
          <a:off x="0" y="797338"/>
          <a:ext cx="7264399" cy="4654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0335">
                  <a:extLst>
                    <a:ext uri="{9D8B030D-6E8A-4147-A177-3AD203B41FA5}">
                      <a16:colId xmlns:a16="http://schemas.microsoft.com/office/drawing/2014/main" val="4136053007"/>
                    </a:ext>
                  </a:extLst>
                </a:gridCol>
                <a:gridCol w="4934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273685" algn="r" defTabSz="914400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endParaRPr sz="1400" b="0" kern="1200" spc="0" dirty="0">
                        <a:solidFill>
                          <a:srgbClr val="FFFFFF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68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1400" b="0" kern="1200" spc="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 1720</a:t>
                      </a:r>
                      <a:endParaRPr sz="1400" b="0" kern="1200" spc="0" dirty="0">
                        <a:solidFill>
                          <a:srgbClr val="FFFFF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670" algn="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Solids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Fluoroacrylate 0.1%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670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Solvent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1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7100DL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39737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670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Appearance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1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Clear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670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Density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1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1.5 g/mL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670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Viscosity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&lt;20 cP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Boiling Point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034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1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61°C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Flash Point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None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3530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Environmental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Non-ozone depleting, low in toxicity, low in GMP, RoHS compliant and VOC exempt (per US EPA), contains no chlorine or bromine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233331"/>
                  </a:ext>
                </a:extLst>
              </a:tr>
              <a:tr h="251486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Shelf Life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2 yrs (unopened container)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788248"/>
                  </a:ext>
                </a:extLst>
              </a:tr>
              <a:tr h="251486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Thickness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&lt;1 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µ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m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385260"/>
                  </a:ext>
                </a:extLst>
              </a:tr>
              <a:tr h="251486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Chem Resistance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Resists a variety of solvents and chemicals. Attacked by fluorosolvents and ketones.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067709"/>
                  </a:ext>
                </a:extLst>
              </a:tr>
              <a:tr h="213741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Tg</a:t>
                      </a: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-110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°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C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9801674"/>
                  </a:ext>
                </a:extLst>
              </a:tr>
              <a:tr h="251486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Therm. Stability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200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°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C in air &gt;3 </a:t>
                      </a:r>
                      <a:r>
                        <a:rPr lang="en-US" sz="1000" spc="0" dirty="0" err="1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hr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844424"/>
                  </a:ext>
                </a:extLst>
              </a:tr>
              <a:tr h="231355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Contact Angles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WCA / OCA: 105° / 65°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2178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Refractive Index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1.39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17613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Solder Thru Repairability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Yes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855441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Cure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135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°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C for 15 minutes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699456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Removable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Not when cured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784510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F8F1D72-5EB2-3B86-2928-D07626FD6C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720" y="94852"/>
            <a:ext cx="1294554" cy="4389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DA8FA9-721B-1B8B-5A11-33B3990600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0" cy="6332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1786C7-C9B5-ACA2-8734-44C461667D6F}"/>
              </a:ext>
            </a:extLst>
          </p:cNvPr>
          <p:cNvSpPr txBox="1"/>
          <p:nvPr/>
        </p:nvSpPr>
        <p:spPr>
          <a:xfrm>
            <a:off x="188806" y="69120"/>
            <a:ext cx="9724392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NANOPROOF® 3-001X vs NOVEC™  1720</a:t>
            </a:r>
            <a:endParaRPr lang="en-US" sz="29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72FD51D-513E-15D6-7EB0-0E1BAFCE58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215534"/>
              </p:ext>
            </p:extLst>
          </p:nvPr>
        </p:nvGraphicFramePr>
        <p:xfrm>
          <a:off x="7264400" y="797338"/>
          <a:ext cx="4927600" cy="4654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7600">
                  <a:extLst>
                    <a:ext uri="{9D8B030D-6E8A-4147-A177-3AD203B41FA5}">
                      <a16:colId xmlns:a16="http://schemas.microsoft.com/office/drawing/2014/main" val="23532062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273685" algn="ctr" defTabSz="114300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  <a:tabLst/>
                      </a:pPr>
                      <a:r>
                        <a:rPr lang="en-US" sz="1400" b="0" kern="1200" spc="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3-001X</a:t>
                      </a:r>
                      <a:endParaRPr sz="1400" b="0" kern="1200" spc="0" dirty="0">
                        <a:solidFill>
                          <a:srgbClr val="FFFFFF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178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Fluoroacrylate 0.1%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52737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 err="1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Aculon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 3 Series Extender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327268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Clear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46333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1.5 g/mL</a:t>
                      </a:r>
                      <a:endParaRPr lang="en-US" sz="1000" dirty="0"/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5624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&lt;20 cP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203414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To be determined, Estimate 56-61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°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C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54501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None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00726"/>
                  </a:ext>
                </a:extLst>
              </a:tr>
              <a:tr h="4035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Non-ozone depleting, low in toxicity, low in GMP, RoHS compliant and VOC exempt (per US EPA), contains no chlorine or bromine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294503"/>
                  </a:ext>
                </a:extLst>
              </a:tr>
              <a:tr h="2514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2 yrs in unopened package from manufacture date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172170"/>
                  </a:ext>
                </a:extLst>
              </a:tr>
              <a:tr h="251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&lt;1 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µ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m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803674"/>
                  </a:ext>
                </a:extLst>
              </a:tr>
              <a:tr h="2514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Resists a variety of solvents and chemicals. Attacked by fluorosolvents and ketones.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048300"/>
                  </a:ext>
                </a:extLst>
              </a:tr>
              <a:tr h="2137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~95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°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C from peak on DSC 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152117"/>
                  </a:ext>
                </a:extLst>
              </a:tr>
              <a:tr h="251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In Process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883714"/>
                  </a:ext>
                </a:extLst>
              </a:tr>
              <a:tr h="2313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WCA / OCA: 120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°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 / 80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°</a:t>
                      </a:r>
                      <a:endParaRPr lang="en-US"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76968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n=1.376 @ 632.8 nm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48372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Yes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6227507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None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822654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Yes,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756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623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2F58D7-A036-4DB5-A280-03FF206A6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0"/>
            <a:ext cx="12192000" cy="6858000"/>
          </a:xfrm>
          <a:prstGeom prst="rect">
            <a:avLst/>
          </a:prstGeom>
        </p:spPr>
      </p:pic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54B47CF3-10EE-B81B-9ED9-A389BA8977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297240"/>
              </p:ext>
            </p:extLst>
          </p:nvPr>
        </p:nvGraphicFramePr>
        <p:xfrm>
          <a:off x="0" y="856211"/>
          <a:ext cx="7101841" cy="5341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1">
                  <a:extLst>
                    <a:ext uri="{9D8B030D-6E8A-4147-A177-3AD203B41FA5}">
                      <a16:colId xmlns:a16="http://schemas.microsoft.com/office/drawing/2014/main" val="4136053007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273685" algn="r" defTabSz="914400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endParaRPr sz="1400" b="0" kern="1200" spc="0" dirty="0">
                        <a:solidFill>
                          <a:srgbClr val="FFFFFF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68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1400" b="0" kern="1200" spc="0" dirty="0">
                          <a:solidFill>
                            <a:srgbClr val="FFFFFF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      1902</a:t>
                      </a:r>
                      <a:endParaRPr sz="1400" b="0" kern="1200" spc="0" dirty="0">
                        <a:solidFill>
                          <a:srgbClr val="FFFFFF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68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1400" b="0" kern="1200" spc="0" dirty="0">
                          <a:solidFill>
                            <a:srgbClr val="FFFFFF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1904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68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1400" b="0" kern="1200" spc="0" dirty="0">
                          <a:solidFill>
                            <a:srgbClr val="FFFFFF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1908</a:t>
                      </a:r>
                      <a:endParaRPr sz="1400" b="0" kern="1200" spc="0" dirty="0">
                        <a:solidFill>
                          <a:srgbClr val="FFFFFF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670" algn="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Solids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Fluoroacrylate 2%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Fluoroacrylate 4%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Fluoroacrylate 8%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670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Solvent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Blend 7100/7200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39737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670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Appearance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Clear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670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Density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1.43 g/mL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670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Viscosity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0.81 cP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1.11 cP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2.2 cP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Boiling Point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75°C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Flash Point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None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3530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Environmental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Non-ozone depleting, low in toxicity, low in GMP, RoHS compliant and VOC exempt (per US EPA), contains no chlorine or bromine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233331"/>
                  </a:ext>
                </a:extLst>
              </a:tr>
              <a:tr h="251486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Shelf Life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2 yrs in unopened package from manufacture date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788248"/>
                  </a:ext>
                </a:extLst>
              </a:tr>
              <a:tr h="251486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Thickness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0.1-1 µm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0.5-6 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µ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m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0.4-5 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µ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m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385260"/>
                  </a:ext>
                </a:extLst>
              </a:tr>
              <a:tr h="251486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Chem Resistance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Resists a variety of solvents/chemicals, dissolves in acetone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067709"/>
                  </a:ext>
                </a:extLst>
              </a:tr>
              <a:tr h="213741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Tg</a:t>
                      </a: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44.5°C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9801674"/>
                  </a:ext>
                </a:extLst>
              </a:tr>
              <a:tr h="251486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Therm. Stability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175°C for 24 hours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844424"/>
                  </a:ext>
                </a:extLst>
              </a:tr>
              <a:tr h="281096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Contact Angles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WCA / OCA: 105° / 65°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2178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Refractive Index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1.39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17613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Solder Thru Repairability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Yes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85544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Non-Flammability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Meets UL 94 V-0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74773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Coef. of Therm. Expansion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70 µm/(m·°C)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281437"/>
                  </a:ext>
                </a:extLst>
              </a:tr>
              <a:tr h="233825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Therm. Cond.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0.1 W/m*K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465778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Diel. Bd Strength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2000 V/mil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623259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Cure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None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69945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F8F1D72-5EB2-3B86-2928-D07626FD6C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720" y="94852"/>
            <a:ext cx="1294554" cy="438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500DDE-D303-9A14-0DF4-8FBFA519BA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0" cy="6332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87015F-5490-7B98-9297-BA4E336FA243}"/>
              </a:ext>
            </a:extLst>
          </p:cNvPr>
          <p:cNvSpPr txBox="1"/>
          <p:nvPr/>
        </p:nvSpPr>
        <p:spPr>
          <a:xfrm>
            <a:off x="188806" y="69120"/>
            <a:ext cx="9724392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NANOPROOF® 3 vs NOVEC™  1900 SERIES</a:t>
            </a:r>
            <a:endParaRPr lang="en-US" sz="2900" dirty="0"/>
          </a:p>
        </p:txBody>
      </p:sp>
      <p:graphicFrame>
        <p:nvGraphicFramePr>
          <p:cNvPr id="2" name="object 3">
            <a:extLst>
              <a:ext uri="{FF2B5EF4-FFF2-40B4-BE49-F238E27FC236}">
                <a16:creationId xmlns:a16="http://schemas.microsoft.com/office/drawing/2014/main" id="{E67D1E3C-0F6D-457D-5E96-219D00D746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927779"/>
              </p:ext>
            </p:extLst>
          </p:nvPr>
        </p:nvGraphicFramePr>
        <p:xfrm>
          <a:off x="7101841" y="856211"/>
          <a:ext cx="5074920" cy="5341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1657607850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3993389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27368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1400" b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3-02</a:t>
                      </a:r>
                      <a:endParaRPr sz="1400" b="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68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1400" b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3-04</a:t>
                      </a:r>
                      <a:endParaRPr sz="1400" b="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685" algn="ctr" defTabSz="1430338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1400" b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3-08</a:t>
                      </a:r>
                      <a:endParaRPr sz="1400" b="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Fluoroacrylate 2%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Fluoroacrylate 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Fluoroacrylate 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 err="1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Aculon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 3 Series Extender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397374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Light Green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1.5 g/mL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&lt;20 cP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To be determined, Estimate 56-61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°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C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None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353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Non-ozone depleting, low in toxicity, low in GMP, RoHS compliant and VOC exempt (per US EPA), contains no chlorine or bromine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233331"/>
                  </a:ext>
                </a:extLst>
              </a:tr>
              <a:tr h="251486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2 yrs in unopened package from manufacture date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788248"/>
                  </a:ext>
                </a:extLst>
              </a:tr>
              <a:tr h="251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0.2-2 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µ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m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0.25-2 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µ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m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0.25-4 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µ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m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385260"/>
                  </a:ext>
                </a:extLst>
              </a:tr>
              <a:tr h="251486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*Resists a variety of solvents/chemicals. Attacked by fluorosolvents and ketones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067709"/>
                  </a:ext>
                </a:extLst>
              </a:tr>
              <a:tr h="213741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~95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°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C from peak on DSC 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9801674"/>
                  </a:ext>
                </a:extLst>
              </a:tr>
              <a:tr h="251486">
                <a:tc gridSpan="3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Stable in 175°C for 24 hours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844424"/>
                  </a:ext>
                </a:extLst>
              </a:tr>
              <a:tr h="281096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WCA / OCA: 120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°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 / 80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°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217803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n=1.376 @ 632.8 nm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176137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Yes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855441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Meets UL 94 V-0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747739"/>
                  </a:ext>
                </a:extLst>
              </a:tr>
              <a:tr h="22860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In Process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281437"/>
                  </a:ext>
                </a:extLst>
              </a:tr>
              <a:tr h="233825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In Process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465778"/>
                  </a:ext>
                </a:extLst>
              </a:tr>
              <a:tr h="237744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3600 V/mil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623259"/>
                  </a:ext>
                </a:extLst>
              </a:tr>
              <a:tr h="237744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None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743699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314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2F58D7-A036-4DB5-A280-03FF206A6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54B47CF3-10EE-B81B-9ED9-A389BA8977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938530"/>
              </p:ext>
            </p:extLst>
          </p:nvPr>
        </p:nvGraphicFramePr>
        <p:xfrm>
          <a:off x="0" y="908269"/>
          <a:ext cx="7132320" cy="5341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7440">
                  <a:extLst>
                    <a:ext uri="{9D8B030D-6E8A-4147-A177-3AD203B41FA5}">
                      <a16:colId xmlns:a16="http://schemas.microsoft.com/office/drawing/2014/main" val="4136053007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273685" algn="r" defTabSz="914400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endParaRPr sz="1400" b="0" kern="1200" spc="0" dirty="0">
                        <a:solidFill>
                          <a:srgbClr val="FFFFFF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68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1400" b="0" kern="1200" spc="0" dirty="0">
                          <a:solidFill>
                            <a:srgbClr val="FFFFFF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      2704</a:t>
                      </a:r>
                      <a:endParaRPr sz="1400" b="0" kern="1200" spc="0" dirty="0">
                        <a:solidFill>
                          <a:srgbClr val="FFFFFF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68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1400" b="0" kern="1200" spc="0" dirty="0">
                          <a:solidFill>
                            <a:srgbClr val="FFFFFF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     2708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670" algn="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Solids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Fluoroacrylate 4%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Fluoroacrylate 8%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670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Solvent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7200 and &lt;5% PGMEA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39737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670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Appearance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Yellow-Orange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670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Density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1.4 g/mL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670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Viscosity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1.75 cP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4.9 cP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Boiling Point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78°C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Flash Point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None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3530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Environmental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Non-ozone depleting, low in toxicity, low in GMP, RoHS compliant and VOC exempt (per US EPA), contains no chlorine or bromine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233331"/>
                  </a:ext>
                </a:extLst>
              </a:tr>
              <a:tr h="251486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Shelf Life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2 yrs in unopened package from manufacture date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788248"/>
                  </a:ext>
                </a:extLst>
              </a:tr>
              <a:tr h="251486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Thickness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0.1-4 µm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0.4-5 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µ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m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385260"/>
                  </a:ext>
                </a:extLst>
              </a:tr>
              <a:tr h="251486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Chem Resistance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Resists a variety of solvents/chemicals, dissolves in acetone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067709"/>
                  </a:ext>
                </a:extLst>
              </a:tr>
              <a:tr h="213741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Tg</a:t>
                      </a: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53°C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9801674"/>
                  </a:ext>
                </a:extLst>
              </a:tr>
              <a:tr h="251486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Therm. Stability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175°C for 24 hours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844424"/>
                  </a:ext>
                </a:extLst>
              </a:tr>
              <a:tr h="281096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Contact Angles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WCA / OCA: 105° / 65°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2178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Refractive Index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1.39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17613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Solder Thru Repairability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Yes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85544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Non-Flammability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Meets UL 94 V-0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74773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Coef. of Therm. Expansion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88 µm/(m·°C)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281437"/>
                  </a:ext>
                </a:extLst>
              </a:tr>
              <a:tr h="233825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Therm. Cond.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0.1 W/m*K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465778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Diel. Bd Strength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2500 V/mil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623259"/>
                  </a:ext>
                </a:extLst>
              </a:tr>
              <a:tr h="237744">
                <a:tc>
                  <a:txBody>
                    <a:bodyPr/>
                    <a:lstStyle/>
                    <a:p>
                      <a:pPr marL="26034" algn="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4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Cure</a:t>
                      </a:r>
                      <a:endParaRPr sz="14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None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Arial Black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74369945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F8F1D72-5EB2-3B86-2928-D07626FD6C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720" y="94852"/>
            <a:ext cx="1294554" cy="4389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CE6DC7-E206-177D-C10F-3121061E617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0" cy="6332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77DBE2-EB53-3EC7-04F0-BC39CED82390}"/>
              </a:ext>
            </a:extLst>
          </p:cNvPr>
          <p:cNvSpPr txBox="1"/>
          <p:nvPr/>
        </p:nvSpPr>
        <p:spPr>
          <a:xfrm>
            <a:off x="188806" y="69120"/>
            <a:ext cx="9724392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NANOPROOF® 3 vs NOVEC™  2700 SERIES</a:t>
            </a:r>
            <a:endParaRPr lang="en-US" sz="2900" dirty="0"/>
          </a:p>
        </p:txBody>
      </p:sp>
      <p:graphicFrame>
        <p:nvGraphicFramePr>
          <p:cNvPr id="2" name="object 3">
            <a:extLst>
              <a:ext uri="{FF2B5EF4-FFF2-40B4-BE49-F238E27FC236}">
                <a16:creationId xmlns:a16="http://schemas.microsoft.com/office/drawing/2014/main" id="{99705763-49A9-19E6-5077-AFBCB1164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239890"/>
              </p:ext>
            </p:extLst>
          </p:nvPr>
        </p:nvGraphicFramePr>
        <p:xfrm>
          <a:off x="7132320" y="908269"/>
          <a:ext cx="5059680" cy="5341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98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29840">
                  <a:extLst>
                    <a:ext uri="{9D8B030D-6E8A-4147-A177-3AD203B41FA5}">
                      <a16:colId xmlns:a16="http://schemas.microsoft.com/office/drawing/2014/main" val="16576078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27368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1400" b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  3-04</a:t>
                      </a:r>
                      <a:endParaRPr sz="1400" b="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68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lang="en-US" sz="1400" b="0" dirty="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  3-08</a:t>
                      </a:r>
                      <a:endParaRPr sz="1400" b="0" dirty="0"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A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Fluoroacrylate 4%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Fluoroacrylate 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 err="1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Aculon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 3 Series Extender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397374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Light Green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1.5 g/mL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&lt;20 cP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To be determined, Estimate 56-61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°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C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None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353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Non-ozone depleting, low in toxicity, low in GMP, RoHS compliant and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VOC exempt (per US EPA), contains no chlorine or bromine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233331"/>
                  </a:ext>
                </a:extLst>
              </a:tr>
              <a:tr h="25148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2 yrs in unopened package from manufacture date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788248"/>
                  </a:ext>
                </a:extLst>
              </a:tr>
              <a:tr h="2514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0.25-2 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µ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m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0.25-4 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µ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m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385260"/>
                  </a:ext>
                </a:extLst>
              </a:tr>
              <a:tr h="25148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*Resists a variety of solvents/chemicals. Attacked by fluorosolvents and ketones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067709"/>
                  </a:ext>
                </a:extLst>
              </a:tr>
              <a:tr h="213741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~95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°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C from peak on DSC 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9801674"/>
                  </a:ext>
                </a:extLst>
              </a:tr>
              <a:tr h="251486">
                <a:tc gridSpan="2"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175°C for 24 hours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2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844424"/>
                  </a:ext>
                </a:extLst>
              </a:tr>
              <a:tr h="28109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WCA / OCA: 120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°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 / 80</a:t>
                      </a: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Arial Black"/>
                        </a:rPr>
                        <a:t>°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217803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n=1.376 @ 632.8 nm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176137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Yes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855441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Meets UL 94 V-0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747739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In Process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281437"/>
                  </a:ext>
                </a:extLst>
              </a:tr>
              <a:tr h="23382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In Process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465778"/>
                  </a:ext>
                </a:extLst>
              </a:tr>
              <a:tr h="237744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3600 V/mil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623259"/>
                  </a:ext>
                </a:extLst>
              </a:tr>
              <a:tr h="237744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spc="0" dirty="0">
                          <a:solidFill>
                            <a:schemeClr val="bg1"/>
                          </a:solidFill>
                          <a:latin typeface="Roboto Slab" pitchFamily="2" charset="0"/>
                          <a:ea typeface="Roboto Slab" pitchFamily="2" charset="0"/>
                          <a:cs typeface="Times New Roman"/>
                        </a:rPr>
                        <a:t>None</a:t>
                      </a:r>
                      <a:endParaRPr sz="1000" spc="0" dirty="0">
                        <a:solidFill>
                          <a:schemeClr val="bg1"/>
                        </a:solidFill>
                        <a:latin typeface="Roboto Slab" pitchFamily="2" charset="0"/>
                        <a:ea typeface="Roboto Slab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40000"/>
                        <a:alpha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699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708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F53DFE-8029-4F23-A272-7963DBC34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43A5BEC1-B3EF-4A1E-91F2-BDF00787C7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7973" y="2676424"/>
            <a:ext cx="266700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OUR GOAL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FD696D82-87DA-47F0-8AC3-C89696CC1AD0}"/>
              </a:ext>
            </a:extLst>
          </p:cNvPr>
          <p:cNvSpPr txBox="1">
            <a:spLocks/>
          </p:cNvSpPr>
          <p:nvPr/>
        </p:nvSpPr>
        <p:spPr>
          <a:xfrm>
            <a:off x="1332864" y="1499548"/>
            <a:ext cx="9643745" cy="2120285"/>
          </a:xfrm>
          <a:prstGeom prst="rect">
            <a:avLst/>
          </a:prstGeom>
        </p:spPr>
        <p:txBody>
          <a:bodyPr vert="horz" wrap="square" lIns="0" tIns="121754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46220" marR="5080" indent="0">
              <a:lnSpc>
                <a:spcPct val="144600"/>
              </a:lnSpc>
              <a:spcBef>
                <a:spcPts val="90"/>
              </a:spcBef>
              <a:buNone/>
            </a:pPr>
            <a:r>
              <a:rPr lang="en-US" sz="23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Aculon® uses its expertise in surface  modiﬁcation technologies to enable  customers to make better products by  being fast, innovative &amp; responsive.</a:t>
            </a: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51405278-BB08-4DB0-9940-641AF50A40BE}"/>
              </a:ext>
            </a:extLst>
          </p:cNvPr>
          <p:cNvSpPr txBox="1"/>
          <p:nvPr/>
        </p:nvSpPr>
        <p:spPr>
          <a:xfrm>
            <a:off x="5448274" y="4009588"/>
            <a:ext cx="5528335" cy="1086194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12700" marR="5080">
              <a:lnSpc>
                <a:spcPts val="3790"/>
              </a:lnSpc>
              <a:spcBef>
                <a:spcPts val="869"/>
              </a:spcBef>
            </a:pPr>
            <a:r>
              <a:rPr sz="3800" dirty="0">
                <a:solidFill>
                  <a:srgbClr val="20F8FF"/>
                </a:solidFill>
                <a:latin typeface="Roboto Slab" pitchFamily="2" charset="0"/>
                <a:ea typeface="Roboto Slab" pitchFamily="2" charset="0"/>
                <a:cs typeface="Arial Black"/>
              </a:rPr>
              <a:t>Together we create  winning products!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A7726A-B866-462F-9880-6716B1972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924" y="232325"/>
            <a:ext cx="1657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0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9500A5-7EC4-CEEF-2E47-8E0E3DCDF8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DEBD579-BB69-CBFA-5B66-09DBF41EF8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6800" y="1581952"/>
            <a:ext cx="2928287" cy="98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0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C06FFB0-D043-430E-83CF-E4702DD78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7"/>
            <a:ext cx="12192000" cy="6858000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373CF75C-B5E9-4ECB-A589-E0270A2C0170}"/>
              </a:ext>
            </a:extLst>
          </p:cNvPr>
          <p:cNvSpPr txBox="1"/>
          <p:nvPr/>
        </p:nvSpPr>
        <p:spPr>
          <a:xfrm>
            <a:off x="6003010" y="288157"/>
            <a:ext cx="1894839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 Black"/>
              </a:rPr>
              <a:t>Founded 2004</a:t>
            </a:r>
            <a:endParaRPr sz="2200">
              <a:latin typeface="Roboto Slab" pitchFamily="2" charset="0"/>
              <a:ea typeface="Roboto Slab" pitchFamily="2" charset="0"/>
              <a:cs typeface="Arial Black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F110ECF-5290-4A21-8CF6-A8138CBF146E}"/>
              </a:ext>
            </a:extLst>
          </p:cNvPr>
          <p:cNvGrpSpPr/>
          <p:nvPr/>
        </p:nvGrpSpPr>
        <p:grpSpPr>
          <a:xfrm>
            <a:off x="387207" y="1030909"/>
            <a:ext cx="2598185" cy="2901919"/>
            <a:chOff x="693884" y="1466058"/>
            <a:chExt cx="2273417" cy="248932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60E24F0-3FB4-43EF-A82D-EC9572261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884" y="1466058"/>
              <a:ext cx="2273417" cy="2489328"/>
            </a:xfrm>
            <a:prstGeom prst="rect">
              <a:avLst/>
            </a:prstGeom>
          </p:spPr>
        </p:pic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885EFA58-4EA9-4192-8039-A1BF43B29C3C}"/>
                </a:ext>
              </a:extLst>
            </p:cNvPr>
            <p:cNvSpPr txBox="1"/>
            <p:nvPr/>
          </p:nvSpPr>
          <p:spPr>
            <a:xfrm>
              <a:off x="1009981" y="2113187"/>
              <a:ext cx="1553845" cy="1174713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8890" algn="ctr">
                <a:lnSpc>
                  <a:spcPct val="100000"/>
                </a:lnSpc>
                <a:spcBef>
                  <a:spcPts val="110"/>
                </a:spcBef>
              </a:pPr>
              <a:r>
                <a:rPr sz="1400" dirty="0">
                  <a:solidFill>
                    <a:srgbClr val="1F419B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Expertise</a:t>
              </a:r>
              <a:endParaRPr sz="1400" dirty="0">
                <a:latin typeface="Roboto Slab" pitchFamily="2" charset="0"/>
                <a:ea typeface="Roboto Slab" pitchFamily="2" charset="0"/>
                <a:cs typeface="Arial Black"/>
              </a:endParaRPr>
            </a:p>
            <a:p>
              <a:pPr marL="12700" marR="5080" indent="-635" algn="ctr">
                <a:lnSpc>
                  <a:spcPct val="102600"/>
                </a:lnSpc>
                <a:spcBef>
                  <a:spcPts val="830"/>
                </a:spcBef>
              </a:pPr>
              <a:r>
                <a:rPr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Develop &amp; produce  surface solutions to  modify a broad variety  of surfaces (metals, </a:t>
              </a:r>
              <a:r>
                <a:rPr lang="en-US"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metal oxides, ceramics,</a:t>
              </a:r>
              <a:r>
                <a:rPr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 g</a:t>
              </a:r>
              <a:r>
                <a:rPr lang="en-ID"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l</a:t>
              </a:r>
              <a:r>
                <a:rPr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ass, polymers)</a:t>
              </a:r>
              <a:endParaRPr sz="1100" dirty="0"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1BB3803-3A83-4B18-884B-8040FD3D0B53}"/>
              </a:ext>
            </a:extLst>
          </p:cNvPr>
          <p:cNvGrpSpPr/>
          <p:nvPr/>
        </p:nvGrpSpPr>
        <p:grpSpPr>
          <a:xfrm>
            <a:off x="3050670" y="1030909"/>
            <a:ext cx="2598185" cy="3157805"/>
            <a:chOff x="2858673" y="1466058"/>
            <a:chExt cx="2273417" cy="269888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A8FB99B-9AAA-415C-9F88-8C1E488F3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8673" y="1466058"/>
              <a:ext cx="2273417" cy="2698889"/>
            </a:xfrm>
            <a:prstGeom prst="rect">
              <a:avLst/>
            </a:prstGeom>
          </p:spPr>
        </p:pic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F19B2900-D3A1-4719-8A01-6E37F64CD6B7}"/>
                </a:ext>
              </a:extLst>
            </p:cNvPr>
            <p:cNvSpPr txBox="1"/>
            <p:nvPr/>
          </p:nvSpPr>
          <p:spPr>
            <a:xfrm>
              <a:off x="3116933" y="2113187"/>
              <a:ext cx="1658620" cy="117040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7620" algn="ctr">
                <a:lnSpc>
                  <a:spcPct val="100000"/>
                </a:lnSpc>
                <a:spcBef>
                  <a:spcPts val="110"/>
                </a:spcBef>
              </a:pPr>
              <a:r>
                <a:rPr sz="1400" dirty="0">
                  <a:solidFill>
                    <a:srgbClr val="1F419B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Functionality</a:t>
              </a:r>
              <a:endParaRPr sz="1400" dirty="0">
                <a:latin typeface="Roboto Slab" pitchFamily="2" charset="0"/>
                <a:ea typeface="Roboto Slab" pitchFamily="2" charset="0"/>
                <a:cs typeface="Arial Black"/>
              </a:endParaRPr>
            </a:p>
            <a:p>
              <a:pPr marL="12065" marR="5080" indent="-635" algn="ctr">
                <a:lnSpc>
                  <a:spcPct val="102600"/>
                </a:lnSpc>
                <a:spcBef>
                  <a:spcPts val="830"/>
                </a:spcBef>
              </a:pPr>
              <a:r>
                <a:rPr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Hydrophobic,  superhydrophobic,  oleophobic, hydrophilic, </a:t>
              </a:r>
              <a:r>
                <a:rPr lang="en-US"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oleophilic</a:t>
              </a:r>
              <a:r>
                <a:rPr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 </a:t>
              </a:r>
              <a:r>
                <a:rPr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Times New Roman"/>
                </a:rPr>
                <a:t>anti-ﬁngerprinting,  </a:t>
              </a:r>
              <a:r>
                <a:rPr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adhesion promotion</a:t>
              </a:r>
              <a:endParaRPr sz="1100" dirty="0"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9B76956-CA3B-4633-A97D-EC70263F103B}"/>
              </a:ext>
            </a:extLst>
          </p:cNvPr>
          <p:cNvGrpSpPr/>
          <p:nvPr/>
        </p:nvGrpSpPr>
        <p:grpSpPr>
          <a:xfrm>
            <a:off x="5805346" y="1030909"/>
            <a:ext cx="2596467" cy="2597282"/>
            <a:chOff x="5003359" y="1469739"/>
            <a:chExt cx="2273417" cy="221626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963A819-EC98-4D08-AB84-ECF136E64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3359" y="1469739"/>
              <a:ext cx="2273417" cy="2216264"/>
            </a:xfrm>
            <a:prstGeom prst="rect">
              <a:avLst/>
            </a:pr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0FDEADBC-28EA-4641-853D-F5BDC3E60EFB}"/>
                </a:ext>
              </a:extLst>
            </p:cNvPr>
            <p:cNvSpPr txBox="1"/>
            <p:nvPr/>
          </p:nvSpPr>
          <p:spPr>
            <a:xfrm>
              <a:off x="5299670" y="2113187"/>
              <a:ext cx="1611630" cy="1315046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8255" algn="ctr">
                <a:lnSpc>
                  <a:spcPct val="100000"/>
                </a:lnSpc>
                <a:spcBef>
                  <a:spcPts val="110"/>
                </a:spcBef>
              </a:pPr>
              <a:r>
                <a:rPr sz="1400" dirty="0">
                  <a:solidFill>
                    <a:srgbClr val="1F419B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Treatments</a:t>
              </a:r>
              <a:endParaRPr sz="1400" dirty="0">
                <a:latin typeface="Roboto Slab" pitchFamily="2" charset="0"/>
                <a:ea typeface="Roboto Slab" pitchFamily="2" charset="0"/>
                <a:cs typeface="Arial Black"/>
              </a:endParaRPr>
            </a:p>
            <a:p>
              <a:pPr marL="12700" marR="5080" algn="ctr">
                <a:lnSpc>
                  <a:spcPct val="102600"/>
                </a:lnSpc>
                <a:spcBef>
                  <a:spcPts val="830"/>
                </a:spcBef>
              </a:pPr>
              <a:r>
                <a:rPr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Thin, easy to apply  </a:t>
              </a:r>
              <a:r>
                <a:rPr lang="en-US"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          </a:t>
              </a:r>
              <a:r>
                <a:rPr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(no vacuum chambers),</a:t>
              </a:r>
              <a:endParaRPr lang="en-US" sz="1100" dirty="0">
                <a:latin typeface="Roboto Slab" pitchFamily="2" charset="0"/>
                <a:ea typeface="Roboto Slab" pitchFamily="2" charset="0"/>
                <a:cs typeface="Arial Black"/>
              </a:endParaRPr>
            </a:p>
            <a:p>
              <a:pPr marL="153670" marR="146685" algn="ctr">
                <a:lnSpc>
                  <a:spcPct val="102600"/>
                </a:lnSpc>
              </a:pPr>
              <a:r>
                <a:rPr lang="en-US"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often no cure, safe,  non-toxic, and offer  green &amp; VOC exempt options.</a:t>
              </a:r>
            </a:p>
            <a:p>
              <a:pPr marL="153670" marR="146685" algn="ctr">
                <a:lnSpc>
                  <a:spcPct val="102600"/>
                </a:lnSpc>
              </a:pPr>
              <a:r>
                <a:rPr lang="en-US"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-Over 100 Products</a:t>
              </a:r>
              <a:endParaRPr lang="en-US" sz="1100" dirty="0"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C1159A9-E0F7-480D-88B9-8D6E5267D34C}"/>
              </a:ext>
            </a:extLst>
          </p:cNvPr>
          <p:cNvGrpSpPr/>
          <p:nvPr/>
        </p:nvGrpSpPr>
        <p:grpSpPr>
          <a:xfrm>
            <a:off x="5840105" y="3840659"/>
            <a:ext cx="2596467" cy="2520573"/>
            <a:chOff x="7174897" y="1460719"/>
            <a:chExt cx="2273417" cy="211465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3073D58-2D78-43D7-9374-5AD211428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897" y="1460719"/>
              <a:ext cx="2273417" cy="2114659"/>
            </a:xfrm>
            <a:prstGeom prst="rect">
              <a:avLst/>
            </a:prstGeom>
          </p:spPr>
        </p:pic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710DC3CF-D3E1-4C6C-A6EC-07786BD376D9}"/>
                </a:ext>
              </a:extLst>
            </p:cNvPr>
            <p:cNvSpPr txBox="1"/>
            <p:nvPr/>
          </p:nvSpPr>
          <p:spPr>
            <a:xfrm>
              <a:off x="7480312" y="2113187"/>
              <a:ext cx="1569085" cy="1002616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8255" algn="ctr">
                <a:lnSpc>
                  <a:spcPct val="100000"/>
                </a:lnSpc>
                <a:spcBef>
                  <a:spcPts val="110"/>
                </a:spcBef>
              </a:pPr>
              <a:r>
                <a:rPr sz="1400" dirty="0">
                  <a:solidFill>
                    <a:srgbClr val="1F419B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Differentiation</a:t>
              </a:r>
              <a:endParaRPr sz="1400" dirty="0">
                <a:latin typeface="Roboto Slab" pitchFamily="2" charset="0"/>
                <a:ea typeface="Roboto Slab" pitchFamily="2" charset="0"/>
                <a:cs typeface="Arial Black"/>
              </a:endParaRPr>
            </a:p>
            <a:p>
              <a:pPr marL="12700" marR="5080" indent="-1270" algn="ctr">
                <a:lnSpc>
                  <a:spcPct val="102600"/>
                </a:lnSpc>
                <a:spcBef>
                  <a:spcPts val="830"/>
                </a:spcBef>
              </a:pPr>
              <a:r>
                <a:rPr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Create proprietary  innovative treatments  &amp; willingness to work  with customer to solve  problems</a:t>
              </a:r>
              <a:endParaRPr sz="1100" dirty="0"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930C9ED-94A9-4DF8-B09F-B72FE48D8424}"/>
              </a:ext>
            </a:extLst>
          </p:cNvPr>
          <p:cNvGrpSpPr/>
          <p:nvPr/>
        </p:nvGrpSpPr>
        <p:grpSpPr>
          <a:xfrm>
            <a:off x="8558304" y="1030909"/>
            <a:ext cx="2596467" cy="2483527"/>
            <a:chOff x="9321072" y="1464171"/>
            <a:chExt cx="2273417" cy="211465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247D346-7D1F-4441-873B-BDBE753B3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1072" y="1464171"/>
              <a:ext cx="2273417" cy="2114659"/>
            </a:xfrm>
            <a:prstGeom prst="rect">
              <a:avLst/>
            </a:prstGeom>
          </p:spPr>
        </p:pic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AA565F81-A7E3-481D-8C77-B6C72C0DF39E}"/>
                </a:ext>
              </a:extLst>
            </p:cNvPr>
            <p:cNvSpPr txBox="1"/>
            <p:nvPr/>
          </p:nvSpPr>
          <p:spPr>
            <a:xfrm>
              <a:off x="9790160" y="2113187"/>
              <a:ext cx="1266825" cy="1131188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32715">
                <a:lnSpc>
                  <a:spcPct val="100000"/>
                </a:lnSpc>
                <a:spcBef>
                  <a:spcPts val="110"/>
                </a:spcBef>
              </a:pPr>
              <a:r>
                <a:rPr sz="1400" dirty="0">
                  <a:solidFill>
                    <a:srgbClr val="1F419B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Focus areas</a:t>
              </a:r>
              <a:endParaRPr sz="1400" dirty="0">
                <a:latin typeface="Roboto Slab" pitchFamily="2" charset="0"/>
                <a:ea typeface="Roboto Slab" pitchFamily="2" charset="0"/>
                <a:cs typeface="Arial Black"/>
              </a:endParaRPr>
            </a:p>
            <a:p>
              <a:pPr marL="12700" marR="5080" algn="ctr">
                <a:lnSpc>
                  <a:spcPct val="102600"/>
                </a:lnSpc>
                <a:spcBef>
                  <a:spcPts val="830"/>
                </a:spcBef>
              </a:pPr>
              <a:r>
                <a:rPr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Electronics,  </a:t>
              </a:r>
              <a:endParaRPr lang="en-US" sz="1100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 Black"/>
              </a:endParaRPr>
            </a:p>
            <a:p>
              <a:pPr marL="12700" marR="5080" algn="ctr">
                <a:lnSpc>
                  <a:spcPct val="102600"/>
                </a:lnSpc>
                <a:spcBef>
                  <a:spcPts val="830"/>
                </a:spcBef>
              </a:pPr>
              <a:r>
                <a:rPr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Oil &amp;</a:t>
              </a:r>
              <a:r>
                <a:rPr lang="en-US"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 </a:t>
              </a:r>
              <a:r>
                <a:rPr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Gas, </a:t>
              </a:r>
              <a:endParaRPr lang="en-US" sz="1100" dirty="0">
                <a:solidFill>
                  <a:srgbClr val="FFFFFF"/>
                </a:solidFill>
                <a:latin typeface="Roboto Slab" pitchFamily="2" charset="0"/>
                <a:ea typeface="Roboto Slab" pitchFamily="2" charset="0"/>
                <a:cs typeface="Arial Black"/>
              </a:endParaRPr>
            </a:p>
            <a:p>
              <a:pPr marL="12700" marR="5080" algn="ctr">
                <a:lnSpc>
                  <a:spcPct val="102600"/>
                </a:lnSpc>
                <a:spcBef>
                  <a:spcPts val="830"/>
                </a:spcBef>
              </a:pPr>
              <a:r>
                <a:rPr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Medical,</a:t>
              </a:r>
              <a:r>
                <a:rPr lang="en-US" sz="1100" dirty="0">
                  <a:latin typeface="Roboto Slab" pitchFamily="2" charset="0"/>
                  <a:ea typeface="Roboto Slab" pitchFamily="2" charset="0"/>
                  <a:cs typeface="Arial Black"/>
                </a:rPr>
                <a:t> </a:t>
              </a:r>
            </a:p>
            <a:p>
              <a:pPr marL="12700" marR="5080" algn="ctr">
                <a:lnSpc>
                  <a:spcPct val="102600"/>
                </a:lnSpc>
                <a:spcBef>
                  <a:spcPts val="830"/>
                </a:spcBef>
              </a:pPr>
              <a:r>
                <a:rPr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Specialty</a:t>
              </a:r>
              <a:endParaRPr sz="1100" dirty="0"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D59774C-B7E6-491A-BF89-EF565635EAAA}"/>
              </a:ext>
            </a:extLst>
          </p:cNvPr>
          <p:cNvGrpSpPr/>
          <p:nvPr/>
        </p:nvGrpSpPr>
        <p:grpSpPr>
          <a:xfrm>
            <a:off x="338135" y="3840659"/>
            <a:ext cx="2596467" cy="3095838"/>
            <a:chOff x="693884" y="3847459"/>
            <a:chExt cx="2273417" cy="259728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B908203-70C9-472C-AE69-7E1C12953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884" y="3847459"/>
              <a:ext cx="2273417" cy="2597283"/>
            </a:xfrm>
            <a:prstGeom prst="rect">
              <a:avLst/>
            </a:prstGeom>
          </p:spPr>
        </p:pic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A3B0759F-E093-4ADD-9B99-F823AADE3A81}"/>
                </a:ext>
              </a:extLst>
            </p:cNvPr>
            <p:cNvSpPr txBox="1"/>
            <p:nvPr/>
          </p:nvSpPr>
          <p:spPr>
            <a:xfrm>
              <a:off x="991336" y="4499288"/>
              <a:ext cx="1590675" cy="1216824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8270" algn="ctr">
                <a:lnSpc>
                  <a:spcPct val="100000"/>
                </a:lnSpc>
                <a:spcBef>
                  <a:spcPts val="110"/>
                </a:spcBef>
              </a:pPr>
              <a:r>
                <a:rPr sz="1400" dirty="0">
                  <a:solidFill>
                    <a:srgbClr val="1F419B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Business Model</a:t>
              </a:r>
              <a:endParaRPr lang="en-US" sz="1400" dirty="0">
                <a:latin typeface="Roboto Slab" pitchFamily="2" charset="0"/>
                <a:ea typeface="Roboto Slab" pitchFamily="2" charset="0"/>
                <a:cs typeface="Arial Black"/>
              </a:endParaRPr>
            </a:p>
            <a:p>
              <a:pPr marL="12700" marR="5080" algn="ctr">
                <a:spcBef>
                  <a:spcPts val="830"/>
                </a:spcBef>
              </a:pPr>
              <a:r>
                <a:rPr lang="en-US"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Optimize custom surface treatment solutions, produce and sell treatment chemistry, treat parts for customers if required</a:t>
              </a:r>
            </a:p>
            <a:p>
              <a:pPr marL="12700" marR="5080" algn="ctr">
                <a:spcBef>
                  <a:spcPts val="830"/>
                </a:spcBef>
              </a:pPr>
              <a:r>
                <a:rPr lang="en-US"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-ISO 9001</a:t>
              </a:r>
              <a:endParaRPr lang="en-US" sz="1100" dirty="0"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5EE39EA-B8C4-4E40-8F29-D07A05BDA8CA}"/>
              </a:ext>
            </a:extLst>
          </p:cNvPr>
          <p:cNvGrpSpPr/>
          <p:nvPr/>
        </p:nvGrpSpPr>
        <p:grpSpPr>
          <a:xfrm>
            <a:off x="3050670" y="3840658"/>
            <a:ext cx="2596467" cy="2914175"/>
            <a:chOff x="2848622" y="3851719"/>
            <a:chExt cx="2273417" cy="244487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52A2343-860A-43D3-9D5A-9754254D6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8622" y="3851719"/>
              <a:ext cx="2273417" cy="2444876"/>
            </a:xfrm>
            <a:prstGeom prst="rect">
              <a:avLst/>
            </a:prstGeom>
          </p:spPr>
        </p:pic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2A88749F-0BFF-453D-94E3-A8E8A8D02FF0}"/>
                </a:ext>
              </a:extLst>
            </p:cNvPr>
            <p:cNvSpPr txBox="1"/>
            <p:nvPr/>
          </p:nvSpPr>
          <p:spPr>
            <a:xfrm>
              <a:off x="3103956" y="4499288"/>
              <a:ext cx="1684655" cy="1447925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7620" algn="ctr">
                <a:lnSpc>
                  <a:spcPct val="100000"/>
                </a:lnSpc>
                <a:spcBef>
                  <a:spcPts val="110"/>
                </a:spcBef>
              </a:pPr>
              <a:r>
                <a:rPr lang="en-US" sz="1400" dirty="0">
                  <a:solidFill>
                    <a:srgbClr val="1F419B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Knowledge</a:t>
              </a:r>
              <a:endParaRPr sz="1400" dirty="0">
                <a:latin typeface="Roboto Slab" pitchFamily="2" charset="0"/>
                <a:ea typeface="Roboto Slab" pitchFamily="2" charset="0"/>
                <a:cs typeface="Arial Black"/>
              </a:endParaRPr>
            </a:p>
            <a:p>
              <a:pPr algn="ctr">
                <a:lnSpc>
                  <a:spcPct val="100000"/>
                </a:lnSpc>
                <a:spcBef>
                  <a:spcPts val="865"/>
                </a:spcBef>
              </a:pPr>
              <a:r>
                <a:rPr lang="en-US"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- &gt;40</a:t>
              </a:r>
              <a:r>
                <a:rPr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 Patents granted.</a:t>
              </a:r>
              <a:endParaRPr sz="1100" dirty="0">
                <a:latin typeface="Roboto Slab" pitchFamily="2" charset="0"/>
                <a:ea typeface="Roboto Slab" pitchFamily="2" charset="0"/>
                <a:cs typeface="Arial Black"/>
              </a:endParaRPr>
            </a:p>
            <a:p>
              <a:pPr marL="94615" marR="86995" indent="-635" algn="ctr">
                <a:lnSpc>
                  <a:spcPct val="102600"/>
                </a:lnSpc>
              </a:pPr>
              <a:r>
                <a:rPr lang="en-US"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-Invested  100,000’s hours on 1000’s projects.</a:t>
              </a:r>
            </a:p>
            <a:p>
              <a:pPr marL="94615" marR="86995" indent="-635" algn="ctr">
                <a:lnSpc>
                  <a:spcPct val="102600"/>
                </a:lnSpc>
              </a:pPr>
              <a:r>
                <a:rPr lang="en-US"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-Smart (numerous  Chemists with PhD’s &amp;  Masters Degrees,  Electrical &amp;  Mechanical Engineers)</a:t>
              </a:r>
              <a:endParaRPr sz="1100" dirty="0"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C8609A9-8D05-4301-B4B1-2D80AE03E5A9}"/>
              </a:ext>
            </a:extLst>
          </p:cNvPr>
          <p:cNvGrpSpPr/>
          <p:nvPr/>
        </p:nvGrpSpPr>
        <p:grpSpPr>
          <a:xfrm>
            <a:off x="8523916" y="3840659"/>
            <a:ext cx="2596467" cy="2989868"/>
            <a:chOff x="9325177" y="3814708"/>
            <a:chExt cx="2273417" cy="250837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4E8D280-FA94-4118-A1FF-0F6FD2FC4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5177" y="3814708"/>
              <a:ext cx="2273417" cy="2508379"/>
            </a:xfrm>
            <a:prstGeom prst="rect">
              <a:avLst/>
            </a:prstGeom>
          </p:spPr>
        </p:pic>
        <p:sp>
          <p:nvSpPr>
            <p:cNvPr id="17" name="object 13">
              <a:extLst>
                <a:ext uri="{FF2B5EF4-FFF2-40B4-BE49-F238E27FC236}">
                  <a16:creationId xmlns:a16="http://schemas.microsoft.com/office/drawing/2014/main" id="{384FCA10-E14C-40BA-8B50-D0E5D439A2D8}"/>
                </a:ext>
              </a:extLst>
            </p:cNvPr>
            <p:cNvSpPr txBox="1"/>
            <p:nvPr/>
          </p:nvSpPr>
          <p:spPr>
            <a:xfrm>
              <a:off x="9521947" y="4398930"/>
              <a:ext cx="1803400" cy="1365136"/>
            </a:xfrm>
            <a:prstGeom prst="rect">
              <a:avLst/>
            </a:prstGeom>
          </p:spPr>
          <p:txBody>
            <a:bodyPr vert="horz" wrap="square" lIns="0" tIns="114300" rIns="0" bIns="0" rtlCol="0">
              <a:spAutoFit/>
            </a:bodyPr>
            <a:lstStyle/>
            <a:p>
              <a:pPr marL="8890" algn="ctr">
                <a:lnSpc>
                  <a:spcPct val="100000"/>
                </a:lnSpc>
                <a:spcBef>
                  <a:spcPts val="900"/>
                </a:spcBef>
              </a:pPr>
              <a:r>
                <a:rPr sz="1400" dirty="0">
                  <a:solidFill>
                    <a:srgbClr val="1F419B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Global</a:t>
              </a:r>
              <a:endParaRPr sz="1400" dirty="0">
                <a:latin typeface="Roboto Slab" pitchFamily="2" charset="0"/>
                <a:ea typeface="Roboto Slab" pitchFamily="2" charset="0"/>
                <a:cs typeface="Arial Black"/>
              </a:endParaRPr>
            </a:p>
            <a:p>
              <a:pPr algn="ctr">
                <a:lnSpc>
                  <a:spcPct val="100000"/>
                </a:lnSpc>
                <a:spcBef>
                  <a:spcPts val="665"/>
                </a:spcBef>
              </a:pPr>
              <a:r>
                <a:rPr sz="1100" dirty="0">
                  <a:solidFill>
                    <a:srgbClr val="20F8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Locations</a:t>
              </a:r>
            </a:p>
            <a:p>
              <a:pPr marL="12700" marR="5080" indent="-635" algn="ctr">
                <a:lnSpc>
                  <a:spcPct val="102600"/>
                </a:lnSpc>
              </a:pPr>
              <a:r>
                <a:rPr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San Diego (HQ, Lab &amp;  Manufacturing)</a:t>
              </a:r>
              <a:r>
                <a:rPr lang="en-US"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, </a:t>
              </a:r>
            </a:p>
            <a:p>
              <a:pPr marL="12700" marR="5080" indent="-635" algn="ctr">
                <a:lnSpc>
                  <a:spcPct val="102600"/>
                </a:lnSpc>
              </a:pPr>
              <a:r>
                <a:rPr lang="en-US" sz="11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Shanghai,  Singapore, Dusseldorf, Amsterdam, Dallas, Houston</a:t>
              </a:r>
            </a:p>
            <a:p>
              <a:pPr marL="12700" marR="5080" indent="-635" algn="ctr">
                <a:lnSpc>
                  <a:spcPct val="102600"/>
                </a:lnSpc>
              </a:pPr>
              <a:r>
                <a:rPr sz="1100">
                  <a:solidFill>
                    <a:srgbClr val="20F8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Distributors</a:t>
              </a:r>
              <a:endParaRPr sz="1100" dirty="0"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93B37E80-CA2A-4A6D-BF58-3553CB362F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924" y="232325"/>
            <a:ext cx="1657350" cy="56197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80A7FDE-67E0-E9B8-2731-965B4C2CA2A8}"/>
              </a:ext>
            </a:extLst>
          </p:cNvPr>
          <p:cNvGrpSpPr/>
          <p:nvPr/>
        </p:nvGrpSpPr>
        <p:grpSpPr>
          <a:xfrm>
            <a:off x="-3" y="0"/>
            <a:ext cx="12192000" cy="633271"/>
            <a:chOff x="-3" y="0"/>
            <a:chExt cx="12192000" cy="63327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C90B60A-125A-F791-CB50-BE242DDBD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" y="0"/>
              <a:ext cx="12192000" cy="63327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15AC3BE-E9FD-9484-7765-46BB8DEB187D}"/>
                </a:ext>
              </a:extLst>
            </p:cNvPr>
            <p:cNvSpPr txBox="1"/>
            <p:nvPr/>
          </p:nvSpPr>
          <p:spPr>
            <a:xfrm>
              <a:off x="188806" y="69120"/>
              <a:ext cx="8457354" cy="538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900" dirty="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</a:rPr>
                <a:t>ACULON® OVERVIEW- Founded in 2004</a:t>
              </a:r>
              <a:endParaRPr lang="en-US" sz="2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5565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AEBEBD-59E5-4E7A-9585-7AE918324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90575"/>
          </a:xfrm>
          <a:prstGeom prst="rect">
            <a:avLst/>
          </a:prstGeom>
        </p:spPr>
      </p:pic>
      <p:sp>
        <p:nvSpPr>
          <p:cNvPr id="31" name="object 2">
            <a:extLst>
              <a:ext uri="{FF2B5EF4-FFF2-40B4-BE49-F238E27FC236}">
                <a16:creationId xmlns:a16="http://schemas.microsoft.com/office/drawing/2014/main" id="{ECA95EFE-9454-4AA8-A0EC-99262C9D9B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6366" y="232325"/>
            <a:ext cx="9288927" cy="4616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IN" sz="29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MANY SURFACE MODIFICATION PLATFORMS</a:t>
            </a:r>
            <a:endParaRPr sz="2900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2" name="Freihandform: Form 24">
            <a:extLst>
              <a:ext uri="{FF2B5EF4-FFF2-40B4-BE49-F238E27FC236}">
                <a16:creationId xmlns:a16="http://schemas.microsoft.com/office/drawing/2014/main" id="{E05FAA04-384C-4D19-BB20-1EB1D0AA134A}"/>
              </a:ext>
            </a:extLst>
          </p:cNvPr>
          <p:cNvSpPr/>
          <p:nvPr/>
        </p:nvSpPr>
        <p:spPr>
          <a:xfrm>
            <a:off x="1332140" y="2860054"/>
            <a:ext cx="2143580" cy="1831881"/>
          </a:xfrm>
          <a:custGeom>
            <a:avLst/>
            <a:gdLst>
              <a:gd name="connsiteX0" fmla="*/ 0 w 1565062"/>
              <a:gd name="connsiteY0" fmla="*/ 671711 h 1343422"/>
              <a:gd name="connsiteX1" fmla="*/ 335856 w 1565062"/>
              <a:gd name="connsiteY1" fmla="*/ 0 h 1343422"/>
              <a:gd name="connsiteX2" fmla="*/ 1229207 w 1565062"/>
              <a:gd name="connsiteY2" fmla="*/ 0 h 1343422"/>
              <a:gd name="connsiteX3" fmla="*/ 1565062 w 1565062"/>
              <a:gd name="connsiteY3" fmla="*/ 671711 h 1343422"/>
              <a:gd name="connsiteX4" fmla="*/ 1229207 w 1565062"/>
              <a:gd name="connsiteY4" fmla="*/ 1343422 h 1343422"/>
              <a:gd name="connsiteX5" fmla="*/ 335856 w 1565062"/>
              <a:gd name="connsiteY5" fmla="*/ 1343422 h 1343422"/>
              <a:gd name="connsiteX6" fmla="*/ 0 w 1565062"/>
              <a:gd name="connsiteY6" fmla="*/ 671711 h 1343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5062" h="1343422">
                <a:moveTo>
                  <a:pt x="0" y="671711"/>
                </a:moveTo>
                <a:lnTo>
                  <a:pt x="335856" y="0"/>
                </a:lnTo>
                <a:lnTo>
                  <a:pt x="1229207" y="0"/>
                </a:lnTo>
                <a:lnTo>
                  <a:pt x="1565062" y="671711"/>
                </a:lnTo>
                <a:lnTo>
                  <a:pt x="1229207" y="1343422"/>
                </a:lnTo>
                <a:lnTo>
                  <a:pt x="335856" y="1343422"/>
                </a:lnTo>
                <a:lnTo>
                  <a:pt x="0" y="671711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2374" tIns="220749" rIns="242374" bIns="220749" numCol="1" spcCol="1270" anchor="ctr" anchorCtr="0">
            <a:noAutofit/>
          </a:bodyPr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Oleophilic</a:t>
            </a:r>
          </a:p>
        </p:txBody>
      </p:sp>
      <p:sp>
        <p:nvSpPr>
          <p:cNvPr id="14" name="Freihandform: Form 12">
            <a:extLst>
              <a:ext uri="{FF2B5EF4-FFF2-40B4-BE49-F238E27FC236}">
                <a16:creationId xmlns:a16="http://schemas.microsoft.com/office/drawing/2014/main" id="{23B4386F-251F-4428-A03B-DB8E5F577BB4}"/>
              </a:ext>
            </a:extLst>
          </p:cNvPr>
          <p:cNvSpPr/>
          <p:nvPr/>
        </p:nvSpPr>
        <p:spPr>
          <a:xfrm>
            <a:off x="3146333" y="1879134"/>
            <a:ext cx="2143580" cy="1831881"/>
          </a:xfrm>
          <a:custGeom>
            <a:avLst/>
            <a:gdLst>
              <a:gd name="connsiteX0" fmla="*/ 0 w 1565062"/>
              <a:gd name="connsiteY0" fmla="*/ 671711 h 1343422"/>
              <a:gd name="connsiteX1" fmla="*/ 335856 w 1565062"/>
              <a:gd name="connsiteY1" fmla="*/ 0 h 1343422"/>
              <a:gd name="connsiteX2" fmla="*/ 1229207 w 1565062"/>
              <a:gd name="connsiteY2" fmla="*/ 0 h 1343422"/>
              <a:gd name="connsiteX3" fmla="*/ 1565062 w 1565062"/>
              <a:gd name="connsiteY3" fmla="*/ 671711 h 1343422"/>
              <a:gd name="connsiteX4" fmla="*/ 1229207 w 1565062"/>
              <a:gd name="connsiteY4" fmla="*/ 1343422 h 1343422"/>
              <a:gd name="connsiteX5" fmla="*/ 335856 w 1565062"/>
              <a:gd name="connsiteY5" fmla="*/ 1343422 h 1343422"/>
              <a:gd name="connsiteX6" fmla="*/ 0 w 1565062"/>
              <a:gd name="connsiteY6" fmla="*/ 671711 h 1343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5062" h="1343422">
                <a:moveTo>
                  <a:pt x="0" y="671711"/>
                </a:moveTo>
                <a:lnTo>
                  <a:pt x="335856" y="0"/>
                </a:lnTo>
                <a:lnTo>
                  <a:pt x="1229207" y="0"/>
                </a:lnTo>
                <a:lnTo>
                  <a:pt x="1565062" y="671711"/>
                </a:lnTo>
                <a:lnTo>
                  <a:pt x="1229207" y="1343422"/>
                </a:lnTo>
                <a:lnTo>
                  <a:pt x="335856" y="1343422"/>
                </a:lnTo>
                <a:lnTo>
                  <a:pt x="0" y="671711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2374" tIns="220749" rIns="242374" bIns="220749" numCol="1" spcCol="1270" anchor="ctr" anchorCtr="0">
            <a:noAutofit/>
          </a:bodyPr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Transition Metal Complexes</a:t>
            </a:r>
          </a:p>
        </p:txBody>
      </p:sp>
      <p:sp>
        <p:nvSpPr>
          <p:cNvPr id="15" name="Freihandform: Form 3">
            <a:extLst>
              <a:ext uri="{FF2B5EF4-FFF2-40B4-BE49-F238E27FC236}">
                <a16:creationId xmlns:a16="http://schemas.microsoft.com/office/drawing/2014/main" id="{430D4EF1-2F2E-4584-8A4E-362A65206EEC}"/>
              </a:ext>
            </a:extLst>
          </p:cNvPr>
          <p:cNvSpPr/>
          <p:nvPr/>
        </p:nvSpPr>
        <p:spPr>
          <a:xfrm>
            <a:off x="3146333" y="3812039"/>
            <a:ext cx="2143580" cy="1831881"/>
          </a:xfrm>
          <a:custGeom>
            <a:avLst/>
            <a:gdLst>
              <a:gd name="connsiteX0" fmla="*/ 0 w 1565062"/>
              <a:gd name="connsiteY0" fmla="*/ 671711 h 1343422"/>
              <a:gd name="connsiteX1" fmla="*/ 335856 w 1565062"/>
              <a:gd name="connsiteY1" fmla="*/ 0 h 1343422"/>
              <a:gd name="connsiteX2" fmla="*/ 1229207 w 1565062"/>
              <a:gd name="connsiteY2" fmla="*/ 0 h 1343422"/>
              <a:gd name="connsiteX3" fmla="*/ 1565062 w 1565062"/>
              <a:gd name="connsiteY3" fmla="*/ 671711 h 1343422"/>
              <a:gd name="connsiteX4" fmla="*/ 1229207 w 1565062"/>
              <a:gd name="connsiteY4" fmla="*/ 1343422 h 1343422"/>
              <a:gd name="connsiteX5" fmla="*/ 335856 w 1565062"/>
              <a:gd name="connsiteY5" fmla="*/ 1343422 h 1343422"/>
              <a:gd name="connsiteX6" fmla="*/ 0 w 1565062"/>
              <a:gd name="connsiteY6" fmla="*/ 671711 h 1343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5062" h="1343422">
                <a:moveTo>
                  <a:pt x="0" y="671711"/>
                </a:moveTo>
                <a:lnTo>
                  <a:pt x="335856" y="0"/>
                </a:lnTo>
                <a:lnTo>
                  <a:pt x="1229207" y="0"/>
                </a:lnTo>
                <a:lnTo>
                  <a:pt x="1565062" y="671711"/>
                </a:lnTo>
                <a:lnTo>
                  <a:pt x="1229207" y="1343422"/>
                </a:lnTo>
                <a:lnTo>
                  <a:pt x="335856" y="1343422"/>
                </a:lnTo>
                <a:lnTo>
                  <a:pt x="0" y="671711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2374" tIns="220749" rIns="242374" bIns="220749" numCol="1" spcCol="1270" anchor="ctr" anchorCtr="0">
            <a:noAutofit/>
          </a:bodyPr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Hydrophilic</a:t>
            </a:r>
          </a:p>
        </p:txBody>
      </p:sp>
      <p:sp>
        <p:nvSpPr>
          <p:cNvPr id="16" name="Freihandform: Form 8">
            <a:extLst>
              <a:ext uri="{FF2B5EF4-FFF2-40B4-BE49-F238E27FC236}">
                <a16:creationId xmlns:a16="http://schemas.microsoft.com/office/drawing/2014/main" id="{C00F4A81-D939-4684-931B-D3F7AE6029F2}"/>
              </a:ext>
            </a:extLst>
          </p:cNvPr>
          <p:cNvSpPr/>
          <p:nvPr/>
        </p:nvSpPr>
        <p:spPr>
          <a:xfrm>
            <a:off x="4960526" y="2844205"/>
            <a:ext cx="2143580" cy="1831881"/>
          </a:xfrm>
          <a:custGeom>
            <a:avLst/>
            <a:gdLst>
              <a:gd name="connsiteX0" fmla="*/ 0 w 1565062"/>
              <a:gd name="connsiteY0" fmla="*/ 671711 h 1343422"/>
              <a:gd name="connsiteX1" fmla="*/ 335856 w 1565062"/>
              <a:gd name="connsiteY1" fmla="*/ 0 h 1343422"/>
              <a:gd name="connsiteX2" fmla="*/ 1229207 w 1565062"/>
              <a:gd name="connsiteY2" fmla="*/ 0 h 1343422"/>
              <a:gd name="connsiteX3" fmla="*/ 1565062 w 1565062"/>
              <a:gd name="connsiteY3" fmla="*/ 671711 h 1343422"/>
              <a:gd name="connsiteX4" fmla="*/ 1229207 w 1565062"/>
              <a:gd name="connsiteY4" fmla="*/ 1343422 h 1343422"/>
              <a:gd name="connsiteX5" fmla="*/ 335856 w 1565062"/>
              <a:gd name="connsiteY5" fmla="*/ 1343422 h 1343422"/>
              <a:gd name="connsiteX6" fmla="*/ 0 w 1565062"/>
              <a:gd name="connsiteY6" fmla="*/ 671711 h 1343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5062" h="1343422">
                <a:moveTo>
                  <a:pt x="0" y="671711"/>
                </a:moveTo>
                <a:lnTo>
                  <a:pt x="335856" y="0"/>
                </a:lnTo>
                <a:lnTo>
                  <a:pt x="1229207" y="0"/>
                </a:lnTo>
                <a:lnTo>
                  <a:pt x="1565062" y="671711"/>
                </a:lnTo>
                <a:lnTo>
                  <a:pt x="1229207" y="1343422"/>
                </a:lnTo>
                <a:lnTo>
                  <a:pt x="335856" y="1343422"/>
                </a:lnTo>
                <a:lnTo>
                  <a:pt x="0" y="671711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2374" tIns="220749" rIns="242374" bIns="220749" numCol="1" spcCol="1270" anchor="ctr" anchorCtr="0">
            <a:noAutofit/>
          </a:bodyPr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Self Assembled Monolayers of Phosphonates </a:t>
            </a:r>
          </a:p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(SAMPs)</a:t>
            </a:r>
          </a:p>
        </p:txBody>
      </p:sp>
      <p:sp>
        <p:nvSpPr>
          <p:cNvPr id="18" name="Freihandform: Form 16">
            <a:extLst>
              <a:ext uri="{FF2B5EF4-FFF2-40B4-BE49-F238E27FC236}">
                <a16:creationId xmlns:a16="http://schemas.microsoft.com/office/drawing/2014/main" id="{F1C6BF95-F012-49D7-BFB2-B872C6DCC937}"/>
              </a:ext>
            </a:extLst>
          </p:cNvPr>
          <p:cNvSpPr/>
          <p:nvPr/>
        </p:nvSpPr>
        <p:spPr>
          <a:xfrm>
            <a:off x="6767729" y="1879133"/>
            <a:ext cx="2143580" cy="1831881"/>
          </a:xfrm>
          <a:custGeom>
            <a:avLst/>
            <a:gdLst>
              <a:gd name="connsiteX0" fmla="*/ 0 w 1565062"/>
              <a:gd name="connsiteY0" fmla="*/ 671711 h 1343422"/>
              <a:gd name="connsiteX1" fmla="*/ 335856 w 1565062"/>
              <a:gd name="connsiteY1" fmla="*/ 0 h 1343422"/>
              <a:gd name="connsiteX2" fmla="*/ 1229207 w 1565062"/>
              <a:gd name="connsiteY2" fmla="*/ 0 h 1343422"/>
              <a:gd name="connsiteX3" fmla="*/ 1565062 w 1565062"/>
              <a:gd name="connsiteY3" fmla="*/ 671711 h 1343422"/>
              <a:gd name="connsiteX4" fmla="*/ 1229207 w 1565062"/>
              <a:gd name="connsiteY4" fmla="*/ 1343422 h 1343422"/>
              <a:gd name="connsiteX5" fmla="*/ 335856 w 1565062"/>
              <a:gd name="connsiteY5" fmla="*/ 1343422 h 1343422"/>
              <a:gd name="connsiteX6" fmla="*/ 0 w 1565062"/>
              <a:gd name="connsiteY6" fmla="*/ 671711 h 1343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5062" h="1343422">
                <a:moveTo>
                  <a:pt x="0" y="671711"/>
                </a:moveTo>
                <a:lnTo>
                  <a:pt x="335856" y="0"/>
                </a:lnTo>
                <a:lnTo>
                  <a:pt x="1229207" y="0"/>
                </a:lnTo>
                <a:lnTo>
                  <a:pt x="1565062" y="671711"/>
                </a:lnTo>
                <a:lnTo>
                  <a:pt x="1229207" y="1343422"/>
                </a:lnTo>
                <a:lnTo>
                  <a:pt x="335856" y="1343422"/>
                </a:lnTo>
                <a:lnTo>
                  <a:pt x="0" y="671711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2374" tIns="220749" rIns="242374" bIns="220749" numCol="1" spcCol="1270" anchor="ctr" anchorCtr="0">
            <a:noAutofit/>
          </a:bodyPr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Polymeric Organometallics</a:t>
            </a:r>
          </a:p>
        </p:txBody>
      </p:sp>
      <p:sp>
        <p:nvSpPr>
          <p:cNvPr id="20" name="Freihandform: Form 33">
            <a:extLst>
              <a:ext uri="{FF2B5EF4-FFF2-40B4-BE49-F238E27FC236}">
                <a16:creationId xmlns:a16="http://schemas.microsoft.com/office/drawing/2014/main" id="{D1B136B9-E6A9-4A06-8833-4AA709E7AB6F}"/>
              </a:ext>
            </a:extLst>
          </p:cNvPr>
          <p:cNvSpPr/>
          <p:nvPr/>
        </p:nvSpPr>
        <p:spPr>
          <a:xfrm>
            <a:off x="6774719" y="3809276"/>
            <a:ext cx="2143580" cy="1831881"/>
          </a:xfrm>
          <a:custGeom>
            <a:avLst/>
            <a:gdLst>
              <a:gd name="connsiteX0" fmla="*/ 0 w 1565062"/>
              <a:gd name="connsiteY0" fmla="*/ 671711 h 1343422"/>
              <a:gd name="connsiteX1" fmla="*/ 335856 w 1565062"/>
              <a:gd name="connsiteY1" fmla="*/ 0 h 1343422"/>
              <a:gd name="connsiteX2" fmla="*/ 1229207 w 1565062"/>
              <a:gd name="connsiteY2" fmla="*/ 0 h 1343422"/>
              <a:gd name="connsiteX3" fmla="*/ 1565062 w 1565062"/>
              <a:gd name="connsiteY3" fmla="*/ 671711 h 1343422"/>
              <a:gd name="connsiteX4" fmla="*/ 1229207 w 1565062"/>
              <a:gd name="connsiteY4" fmla="*/ 1343422 h 1343422"/>
              <a:gd name="connsiteX5" fmla="*/ 335856 w 1565062"/>
              <a:gd name="connsiteY5" fmla="*/ 1343422 h 1343422"/>
              <a:gd name="connsiteX6" fmla="*/ 0 w 1565062"/>
              <a:gd name="connsiteY6" fmla="*/ 671711 h 1343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5062" h="1343422">
                <a:moveTo>
                  <a:pt x="0" y="671711"/>
                </a:moveTo>
                <a:lnTo>
                  <a:pt x="335856" y="0"/>
                </a:lnTo>
                <a:lnTo>
                  <a:pt x="1229207" y="0"/>
                </a:lnTo>
                <a:lnTo>
                  <a:pt x="1565062" y="671711"/>
                </a:lnTo>
                <a:lnTo>
                  <a:pt x="1229207" y="1343422"/>
                </a:lnTo>
                <a:lnTo>
                  <a:pt x="335856" y="1343422"/>
                </a:lnTo>
                <a:lnTo>
                  <a:pt x="0" y="671711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2374" tIns="220749" rIns="242374" bIns="220749" numCol="1" spcCol="1270" anchor="ctr" anchorCtr="0">
            <a:noAutofit/>
          </a:bodyPr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Organometallic</a:t>
            </a:r>
          </a:p>
        </p:txBody>
      </p:sp>
      <p:sp>
        <p:nvSpPr>
          <p:cNvPr id="22" name="Freihandform: Form 20">
            <a:extLst>
              <a:ext uri="{FF2B5EF4-FFF2-40B4-BE49-F238E27FC236}">
                <a16:creationId xmlns:a16="http://schemas.microsoft.com/office/drawing/2014/main" id="{2F248189-9508-4011-B639-8850DFEC6D96}"/>
              </a:ext>
            </a:extLst>
          </p:cNvPr>
          <p:cNvSpPr/>
          <p:nvPr/>
        </p:nvSpPr>
        <p:spPr>
          <a:xfrm>
            <a:off x="8575670" y="2844205"/>
            <a:ext cx="2143580" cy="1831881"/>
          </a:xfrm>
          <a:custGeom>
            <a:avLst/>
            <a:gdLst>
              <a:gd name="connsiteX0" fmla="*/ 0 w 1565062"/>
              <a:gd name="connsiteY0" fmla="*/ 671711 h 1343422"/>
              <a:gd name="connsiteX1" fmla="*/ 335856 w 1565062"/>
              <a:gd name="connsiteY1" fmla="*/ 0 h 1343422"/>
              <a:gd name="connsiteX2" fmla="*/ 1229207 w 1565062"/>
              <a:gd name="connsiteY2" fmla="*/ 0 h 1343422"/>
              <a:gd name="connsiteX3" fmla="*/ 1565062 w 1565062"/>
              <a:gd name="connsiteY3" fmla="*/ 671711 h 1343422"/>
              <a:gd name="connsiteX4" fmla="*/ 1229207 w 1565062"/>
              <a:gd name="connsiteY4" fmla="*/ 1343422 h 1343422"/>
              <a:gd name="connsiteX5" fmla="*/ 335856 w 1565062"/>
              <a:gd name="connsiteY5" fmla="*/ 1343422 h 1343422"/>
              <a:gd name="connsiteX6" fmla="*/ 0 w 1565062"/>
              <a:gd name="connsiteY6" fmla="*/ 671711 h 1343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65062" h="1343422">
                <a:moveTo>
                  <a:pt x="0" y="671711"/>
                </a:moveTo>
                <a:lnTo>
                  <a:pt x="335856" y="0"/>
                </a:lnTo>
                <a:lnTo>
                  <a:pt x="1229207" y="0"/>
                </a:lnTo>
                <a:lnTo>
                  <a:pt x="1565062" y="671711"/>
                </a:lnTo>
                <a:lnTo>
                  <a:pt x="1229207" y="1343422"/>
                </a:lnTo>
                <a:lnTo>
                  <a:pt x="335856" y="1343422"/>
                </a:lnTo>
                <a:lnTo>
                  <a:pt x="0" y="671711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2374" tIns="220749" rIns="242374" bIns="220749" numCol="1" spcCol="1270" anchor="ctr" anchorCtr="0">
            <a:noAutofit/>
          </a:bodyPr>
          <a:lstStyle/>
          <a:p>
            <a:pPr marL="0" marR="0" lvl="0" indent="0" algn="ctr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+mn-cs"/>
              </a:rPr>
              <a:t>Surface Polymer Growth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2B3C0F-06D4-4433-A832-1FDC0FCD0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3924" y="232325"/>
            <a:ext cx="16573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6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A8D22A-A0D4-4510-8F95-C1FD91FAFC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0"/>
            <a:ext cx="12189630" cy="6857999"/>
          </a:xfrm>
          <a:prstGeom prst="rect">
            <a:avLst/>
          </a:prstGeom>
        </p:spPr>
      </p:pic>
      <p:sp>
        <p:nvSpPr>
          <p:cNvPr id="56" name="object 2">
            <a:extLst>
              <a:ext uri="{FF2B5EF4-FFF2-40B4-BE49-F238E27FC236}">
                <a16:creationId xmlns:a16="http://schemas.microsoft.com/office/drawing/2014/main" id="{CA71A03E-688F-4947-B971-BD8ED78D62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6367" y="232299"/>
            <a:ext cx="4312662" cy="4616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9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BROAD PORTFOLIO</a:t>
            </a:r>
          </a:p>
        </p:txBody>
      </p:sp>
      <p:sp>
        <p:nvSpPr>
          <p:cNvPr id="58" name="object 3">
            <a:extLst>
              <a:ext uri="{FF2B5EF4-FFF2-40B4-BE49-F238E27FC236}">
                <a16:creationId xmlns:a16="http://schemas.microsoft.com/office/drawing/2014/main" id="{023A6977-50B6-47D9-AF96-1ABEE99B267E}"/>
              </a:ext>
            </a:extLst>
          </p:cNvPr>
          <p:cNvSpPr txBox="1"/>
          <p:nvPr/>
        </p:nvSpPr>
        <p:spPr>
          <a:xfrm>
            <a:off x="2239352" y="5871886"/>
            <a:ext cx="1721485" cy="26994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"/>
              </a:rPr>
              <a:t>Surface Cleaners</a:t>
            </a:r>
            <a:endParaRPr kumimoji="0" sz="1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Roboto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607BC8D-C991-4F30-9923-1CA8D8BC2BB2}"/>
              </a:ext>
            </a:extLst>
          </p:cNvPr>
          <p:cNvGrpSpPr/>
          <p:nvPr/>
        </p:nvGrpSpPr>
        <p:grpSpPr>
          <a:xfrm>
            <a:off x="273939" y="1031520"/>
            <a:ext cx="5175516" cy="736638"/>
            <a:chOff x="273939" y="1031520"/>
            <a:chExt cx="5175516" cy="7366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BE3FEDA-8E0F-45EE-B9A9-B827859B6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939" y="1031520"/>
              <a:ext cx="5175516" cy="736638"/>
            </a:xfrm>
            <a:prstGeom prst="rect">
              <a:avLst/>
            </a:prstGeom>
          </p:spPr>
        </p:pic>
        <p:sp>
          <p:nvSpPr>
            <p:cNvPr id="66" name="object 4">
              <a:extLst>
                <a:ext uri="{FF2B5EF4-FFF2-40B4-BE49-F238E27FC236}">
                  <a16:creationId xmlns:a16="http://schemas.microsoft.com/office/drawing/2014/main" id="{0DAE41BC-EEC2-4317-BD29-9480368C087A}"/>
                </a:ext>
              </a:extLst>
            </p:cNvPr>
            <p:cNvSpPr txBox="1"/>
            <p:nvPr/>
          </p:nvSpPr>
          <p:spPr>
            <a:xfrm>
              <a:off x="1928825" y="1262782"/>
              <a:ext cx="2605405" cy="331501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Slab" pitchFamily="2" charset="0"/>
                  <a:ea typeface="Roboto Slab" pitchFamily="2" charset="0"/>
                  <a:cs typeface="Roboto"/>
                </a:rPr>
                <a:t>PRODUCT GROUPS</a:t>
              </a:r>
              <a:endParaRPr kumimoji="0" lang="en-IN" sz="2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"/>
              </a:endParaRPr>
            </a:p>
          </p:txBody>
        </p:sp>
      </p:grpSp>
      <p:sp>
        <p:nvSpPr>
          <p:cNvPr id="67" name="object 5">
            <a:extLst>
              <a:ext uri="{FF2B5EF4-FFF2-40B4-BE49-F238E27FC236}">
                <a16:creationId xmlns:a16="http://schemas.microsoft.com/office/drawing/2014/main" id="{E54B2F75-2F70-4767-A854-88C133CE890D}"/>
              </a:ext>
            </a:extLst>
          </p:cNvPr>
          <p:cNvSpPr txBox="1"/>
          <p:nvPr/>
        </p:nvSpPr>
        <p:spPr>
          <a:xfrm>
            <a:off x="2239352" y="2498218"/>
            <a:ext cx="2197100" cy="26994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"/>
              </a:rPr>
              <a:t>Attraction treatments</a:t>
            </a:r>
            <a:endParaRPr kumimoji="0" sz="1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Roboto"/>
            </a:endParaRPr>
          </a:p>
        </p:txBody>
      </p:sp>
      <p:sp>
        <p:nvSpPr>
          <p:cNvPr id="68" name="object 6">
            <a:extLst>
              <a:ext uri="{FF2B5EF4-FFF2-40B4-BE49-F238E27FC236}">
                <a16:creationId xmlns:a16="http://schemas.microsoft.com/office/drawing/2014/main" id="{9268A7C7-9F4E-4FFC-BA9F-6D9C46F872A4}"/>
              </a:ext>
            </a:extLst>
          </p:cNvPr>
          <p:cNvSpPr txBox="1"/>
          <p:nvPr/>
        </p:nvSpPr>
        <p:spPr>
          <a:xfrm>
            <a:off x="2239352" y="3164211"/>
            <a:ext cx="3184525" cy="26994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"/>
              </a:rPr>
              <a:t>Anti Fingerprinting Treatments</a:t>
            </a: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Roboto"/>
            </a:endParaRPr>
          </a:p>
        </p:txBody>
      </p:sp>
      <p:sp>
        <p:nvSpPr>
          <p:cNvPr id="85" name="object 7">
            <a:extLst>
              <a:ext uri="{FF2B5EF4-FFF2-40B4-BE49-F238E27FC236}">
                <a16:creationId xmlns:a16="http://schemas.microsoft.com/office/drawing/2014/main" id="{8AC51E82-5DCF-4D67-8D04-4A1E16C1D846}"/>
              </a:ext>
            </a:extLst>
          </p:cNvPr>
          <p:cNvSpPr txBox="1"/>
          <p:nvPr/>
        </p:nvSpPr>
        <p:spPr>
          <a:xfrm>
            <a:off x="2239352" y="3841077"/>
            <a:ext cx="1636395" cy="26994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"/>
              </a:rPr>
              <a:t>Surface Primers</a:t>
            </a: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Roboto"/>
            </a:endParaRPr>
          </a:p>
        </p:txBody>
      </p:sp>
      <p:sp>
        <p:nvSpPr>
          <p:cNvPr id="86" name="object 8">
            <a:extLst>
              <a:ext uri="{FF2B5EF4-FFF2-40B4-BE49-F238E27FC236}">
                <a16:creationId xmlns:a16="http://schemas.microsoft.com/office/drawing/2014/main" id="{414CFE3A-823B-4DC3-B95F-D2C4C0FA6568}"/>
              </a:ext>
            </a:extLst>
          </p:cNvPr>
          <p:cNvSpPr txBox="1"/>
          <p:nvPr/>
        </p:nvSpPr>
        <p:spPr>
          <a:xfrm>
            <a:off x="2239352" y="4517942"/>
            <a:ext cx="2654935" cy="26994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Arial Black"/>
              </a:rPr>
              <a:t>Waterprooﬁng Treatments</a:t>
            </a: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Arial Black"/>
            </a:endParaRPr>
          </a:p>
        </p:txBody>
      </p:sp>
      <p:sp>
        <p:nvSpPr>
          <p:cNvPr id="87" name="object 9">
            <a:extLst>
              <a:ext uri="{FF2B5EF4-FFF2-40B4-BE49-F238E27FC236}">
                <a16:creationId xmlns:a16="http://schemas.microsoft.com/office/drawing/2014/main" id="{A8F9ED1F-8CB9-4A87-8C07-69EA7556E49D}"/>
              </a:ext>
            </a:extLst>
          </p:cNvPr>
          <p:cNvSpPr txBox="1"/>
          <p:nvPr/>
        </p:nvSpPr>
        <p:spPr>
          <a:xfrm>
            <a:off x="2239352" y="5194808"/>
            <a:ext cx="1126490" cy="26994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"/>
              </a:rPr>
              <a:t>Hard Coats</a:t>
            </a: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Roboto"/>
            </a:endParaRPr>
          </a:p>
        </p:txBody>
      </p:sp>
      <p:sp>
        <p:nvSpPr>
          <p:cNvPr id="88" name="object 10">
            <a:extLst>
              <a:ext uri="{FF2B5EF4-FFF2-40B4-BE49-F238E27FC236}">
                <a16:creationId xmlns:a16="http://schemas.microsoft.com/office/drawing/2014/main" id="{6D89CEA2-9466-4E08-8203-4F192A8208D7}"/>
              </a:ext>
            </a:extLst>
          </p:cNvPr>
          <p:cNvSpPr txBox="1"/>
          <p:nvPr/>
        </p:nvSpPr>
        <p:spPr>
          <a:xfrm>
            <a:off x="8385932" y="5871673"/>
            <a:ext cx="2088514" cy="26994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"/>
              </a:rPr>
              <a:t>Adhesion promotion</a:t>
            </a:r>
            <a:endParaRPr kumimoji="0" sz="1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Roboto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C674937B-0C32-488A-ACF6-DFCA2E73D0C1}"/>
              </a:ext>
            </a:extLst>
          </p:cNvPr>
          <p:cNvGrpSpPr/>
          <p:nvPr/>
        </p:nvGrpSpPr>
        <p:grpSpPr>
          <a:xfrm>
            <a:off x="6313454" y="1031520"/>
            <a:ext cx="4661140" cy="736638"/>
            <a:chOff x="6313454" y="1031520"/>
            <a:chExt cx="4661140" cy="73663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8AB7DA-D3FD-4BE3-97C2-14E914DA3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3454" y="1031520"/>
              <a:ext cx="4661140" cy="736638"/>
            </a:xfrm>
            <a:prstGeom prst="rect">
              <a:avLst/>
            </a:prstGeom>
          </p:spPr>
        </p:pic>
        <p:sp>
          <p:nvSpPr>
            <p:cNvPr id="89" name="object 11">
              <a:extLst>
                <a:ext uri="{FF2B5EF4-FFF2-40B4-BE49-F238E27FC236}">
                  <a16:creationId xmlns:a16="http://schemas.microsoft.com/office/drawing/2014/main" id="{7AD5521F-BED7-46C8-8654-F2C3CB6A75A4}"/>
                </a:ext>
              </a:extLst>
            </p:cNvPr>
            <p:cNvSpPr txBox="1"/>
            <p:nvPr/>
          </p:nvSpPr>
          <p:spPr>
            <a:xfrm>
              <a:off x="7601356" y="1262782"/>
              <a:ext cx="2395855" cy="331501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Slab" pitchFamily="2" charset="0"/>
                  <a:ea typeface="Roboto Slab" pitchFamily="2" charset="0"/>
                  <a:cs typeface="Roboto"/>
                </a:rPr>
                <a:t>FUNCTIONALITIES</a:t>
              </a:r>
              <a:endParaRPr kumimoji="0" sz="2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"/>
              </a:endParaRPr>
            </a:p>
          </p:txBody>
        </p:sp>
      </p:grpSp>
      <p:sp>
        <p:nvSpPr>
          <p:cNvPr id="90" name="object 12">
            <a:extLst>
              <a:ext uri="{FF2B5EF4-FFF2-40B4-BE49-F238E27FC236}">
                <a16:creationId xmlns:a16="http://schemas.microsoft.com/office/drawing/2014/main" id="{FD882C37-59F8-4593-BBDD-AF01DE69A3D4}"/>
              </a:ext>
            </a:extLst>
          </p:cNvPr>
          <p:cNvSpPr txBox="1"/>
          <p:nvPr/>
        </p:nvSpPr>
        <p:spPr>
          <a:xfrm>
            <a:off x="8385932" y="2497791"/>
            <a:ext cx="1866264" cy="26994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"/>
              </a:rPr>
              <a:t>Superhydrophobic</a:t>
            </a: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Roboto"/>
            </a:endParaRPr>
          </a:p>
        </p:txBody>
      </p:sp>
      <p:sp>
        <p:nvSpPr>
          <p:cNvPr id="91" name="object 13">
            <a:extLst>
              <a:ext uri="{FF2B5EF4-FFF2-40B4-BE49-F238E27FC236}">
                <a16:creationId xmlns:a16="http://schemas.microsoft.com/office/drawing/2014/main" id="{23D975E5-8C81-4CF4-A380-D2A67B77604A}"/>
              </a:ext>
            </a:extLst>
          </p:cNvPr>
          <p:cNvSpPr txBox="1"/>
          <p:nvPr/>
        </p:nvSpPr>
        <p:spPr>
          <a:xfrm>
            <a:off x="8385932" y="3163784"/>
            <a:ext cx="1152525" cy="26994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"/>
              </a:rPr>
              <a:t>Oleophobic</a:t>
            </a:r>
            <a:endParaRPr kumimoji="0" sz="1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Roboto"/>
            </a:endParaRPr>
          </a:p>
        </p:txBody>
      </p:sp>
      <p:sp>
        <p:nvSpPr>
          <p:cNvPr id="92" name="object 14">
            <a:extLst>
              <a:ext uri="{FF2B5EF4-FFF2-40B4-BE49-F238E27FC236}">
                <a16:creationId xmlns:a16="http://schemas.microsoft.com/office/drawing/2014/main" id="{C5F00970-743C-44FF-BA68-BEF62BC5F2BD}"/>
              </a:ext>
            </a:extLst>
          </p:cNvPr>
          <p:cNvSpPr txBox="1"/>
          <p:nvPr/>
        </p:nvSpPr>
        <p:spPr>
          <a:xfrm>
            <a:off x="8385932" y="3840650"/>
            <a:ext cx="1205230" cy="26994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"/>
              </a:rPr>
              <a:t>Hydrophilic</a:t>
            </a:r>
            <a:endParaRPr kumimoji="0" sz="1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Roboto"/>
            </a:endParaRPr>
          </a:p>
        </p:txBody>
      </p:sp>
      <p:sp>
        <p:nvSpPr>
          <p:cNvPr id="93" name="object 15">
            <a:extLst>
              <a:ext uri="{FF2B5EF4-FFF2-40B4-BE49-F238E27FC236}">
                <a16:creationId xmlns:a16="http://schemas.microsoft.com/office/drawing/2014/main" id="{776D6D7A-4665-403F-A2B0-FDF1699536E9}"/>
              </a:ext>
            </a:extLst>
          </p:cNvPr>
          <p:cNvSpPr txBox="1"/>
          <p:nvPr/>
        </p:nvSpPr>
        <p:spPr>
          <a:xfrm>
            <a:off x="8385932" y="4517516"/>
            <a:ext cx="1759585" cy="26994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"/>
              </a:rPr>
              <a:t>Superhydrophilic</a:t>
            </a:r>
            <a:endParaRPr kumimoji="0" sz="16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Roboto"/>
            </a:endParaRPr>
          </a:p>
        </p:txBody>
      </p:sp>
      <p:sp>
        <p:nvSpPr>
          <p:cNvPr id="94" name="object 16">
            <a:extLst>
              <a:ext uri="{FF2B5EF4-FFF2-40B4-BE49-F238E27FC236}">
                <a16:creationId xmlns:a16="http://schemas.microsoft.com/office/drawing/2014/main" id="{6FBF4C54-F502-44B7-BC0D-D373D7C42950}"/>
              </a:ext>
            </a:extLst>
          </p:cNvPr>
          <p:cNvSpPr txBox="1"/>
          <p:nvPr/>
        </p:nvSpPr>
        <p:spPr>
          <a:xfrm>
            <a:off x="8385932" y="5232542"/>
            <a:ext cx="1936750" cy="26994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Arial Black"/>
              </a:rPr>
              <a:t>Anti-ﬁngerprinting</a:t>
            </a:r>
            <a:endParaRPr kumimoji="0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Arial Black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DB293D6-B48D-45C3-9E72-959B92E6F63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87" y="1530524"/>
            <a:ext cx="1517728" cy="882695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D58A88AD-77EA-474B-830B-4A657288AED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812" y="1530524"/>
            <a:ext cx="1517728" cy="8826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8681A23-E2A5-45EA-9648-24C79B8FCF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92" y="2310976"/>
            <a:ext cx="1339919" cy="577880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52961EC2-38F9-4BB4-A735-575C7F464F6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317" y="5698656"/>
            <a:ext cx="1339919" cy="5778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4A52AC1-C47F-42E0-B663-790DFD510B1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892" y="3170463"/>
            <a:ext cx="1339919" cy="311166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BF4D47BE-8455-448F-8AC4-EAF184B0D06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7986" y="5205955"/>
            <a:ext cx="1339919" cy="31116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CE74DC8-CA8A-433D-A711-E9F990A4FD4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90" y="3690159"/>
            <a:ext cx="895396" cy="62233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40F5884-C958-45A2-BE68-8F0ED861269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02" y="4402950"/>
            <a:ext cx="933498" cy="8128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9501644-D54E-4901-A3C4-3875EF4C613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19" y="4981887"/>
            <a:ext cx="1339919" cy="84459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DD29E8F-0F82-4E53-930A-693054AD98D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14" y="5312227"/>
            <a:ext cx="1409772" cy="11811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39AA289-F5AB-4DB3-AD6C-A86C96A15BD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165" y="2322739"/>
            <a:ext cx="1346269" cy="78109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45E4767-62C3-4428-8399-8809F5394E3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039" y="2852649"/>
            <a:ext cx="1384371" cy="105415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DE98262-119F-45E0-8852-CE205A58FE3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216" y="3865077"/>
            <a:ext cx="1339919" cy="374669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FB390628-11C5-4807-912E-84B872776734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317" y="4364161"/>
            <a:ext cx="1339919" cy="539778"/>
          </a:xfrm>
          <a:prstGeom prst="rect">
            <a:avLst/>
          </a:prstGeom>
        </p:spPr>
      </p:pic>
      <p:sp>
        <p:nvSpPr>
          <p:cNvPr id="101" name="object 12">
            <a:extLst>
              <a:ext uri="{FF2B5EF4-FFF2-40B4-BE49-F238E27FC236}">
                <a16:creationId xmlns:a16="http://schemas.microsoft.com/office/drawing/2014/main" id="{ABF9D0B9-E5DD-45DA-B609-7FD90CAA0082}"/>
              </a:ext>
            </a:extLst>
          </p:cNvPr>
          <p:cNvSpPr txBox="1"/>
          <p:nvPr/>
        </p:nvSpPr>
        <p:spPr>
          <a:xfrm>
            <a:off x="2241986" y="1850519"/>
            <a:ext cx="2741044" cy="26994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7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"/>
              </a:rPr>
              <a:t>Repellency</a:t>
            </a:r>
            <a:r>
              <a:rPr kumimoji="0" lang="en-IN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"/>
              </a:rPr>
              <a:t> treatments</a:t>
            </a:r>
            <a:endParaRPr kumimoji="0" lang="en-IN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Roboto"/>
            </a:endParaRPr>
          </a:p>
        </p:txBody>
      </p:sp>
      <p:sp>
        <p:nvSpPr>
          <p:cNvPr id="102" name="object 12">
            <a:extLst>
              <a:ext uri="{FF2B5EF4-FFF2-40B4-BE49-F238E27FC236}">
                <a16:creationId xmlns:a16="http://schemas.microsoft.com/office/drawing/2014/main" id="{50B108BD-5911-451E-B393-54DE66286296}"/>
              </a:ext>
            </a:extLst>
          </p:cNvPr>
          <p:cNvSpPr txBox="1"/>
          <p:nvPr/>
        </p:nvSpPr>
        <p:spPr>
          <a:xfrm>
            <a:off x="8385932" y="1850519"/>
            <a:ext cx="2741044" cy="26994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3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"/>
              </a:rPr>
              <a:t>Hydrophobic</a:t>
            </a:r>
            <a:endParaRPr kumimoji="0" lang="en-IN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04185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000"/>
                            </p:stCondLst>
                            <p:childTnLst>
                              <p:par>
                                <p:cTn id="1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7" grpId="0"/>
      <p:bldP spid="68" grpId="0"/>
      <p:bldP spid="85" grpId="0"/>
      <p:bldP spid="86" grpId="0"/>
      <p:bldP spid="87" grpId="0"/>
      <p:bldP spid="88" grpId="0"/>
      <p:bldP spid="90" grpId="0"/>
      <p:bldP spid="91" grpId="0"/>
      <p:bldP spid="92" grpId="0"/>
      <p:bldP spid="93" grpId="0"/>
      <p:bldP spid="94" grpId="0"/>
      <p:bldP spid="101" grpId="0"/>
      <p:bldP spid="10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D96467-F08E-40DF-A371-447EA252577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0"/>
            <a:ext cx="12189630" cy="68579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E9355C6-9164-4CE9-A5CF-A6994C5A5C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47" y="3210641"/>
            <a:ext cx="1809843" cy="16193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59C428-63D0-4D49-BB39-882936DA2F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113" y="974344"/>
            <a:ext cx="1809843" cy="13780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54EF30-BB77-401F-87C4-18191E658C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651" y="1310938"/>
            <a:ext cx="3219615" cy="673135"/>
          </a:xfrm>
          <a:prstGeom prst="rect">
            <a:avLst/>
          </a:prstGeom>
        </p:spPr>
      </p:pic>
      <p:sp>
        <p:nvSpPr>
          <p:cNvPr id="69" name="object 2">
            <a:extLst>
              <a:ext uri="{FF2B5EF4-FFF2-40B4-BE49-F238E27FC236}">
                <a16:creationId xmlns:a16="http://schemas.microsoft.com/office/drawing/2014/main" id="{565A83AA-F634-48AD-9BD7-E9F1C81D83D7}"/>
              </a:ext>
            </a:extLst>
          </p:cNvPr>
          <p:cNvSpPr txBox="1"/>
          <p:nvPr/>
        </p:nvSpPr>
        <p:spPr>
          <a:xfrm>
            <a:off x="3129102" y="1522270"/>
            <a:ext cx="2389782" cy="2199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"/>
              </a:rPr>
              <a:t>Aculon Treatment Examples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Roboto"/>
            </a:endParaRPr>
          </a:p>
        </p:txBody>
      </p:sp>
      <p:sp>
        <p:nvSpPr>
          <p:cNvPr id="71" name="object 3">
            <a:extLst>
              <a:ext uri="{FF2B5EF4-FFF2-40B4-BE49-F238E27FC236}">
                <a16:creationId xmlns:a16="http://schemas.microsoft.com/office/drawing/2014/main" id="{D913FB51-60C8-4F11-9731-091C1B2BB957}"/>
              </a:ext>
            </a:extLst>
          </p:cNvPr>
          <p:cNvSpPr txBox="1"/>
          <p:nvPr/>
        </p:nvSpPr>
        <p:spPr>
          <a:xfrm>
            <a:off x="6091954" y="1949048"/>
            <a:ext cx="1207135" cy="2199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srgbClr val="42ADE2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"/>
              </a:rPr>
              <a:t>Hydrophilicity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Roboto"/>
            </a:endParaRPr>
          </a:p>
        </p:txBody>
      </p:sp>
      <p:sp>
        <p:nvSpPr>
          <p:cNvPr id="73" name="object 4">
            <a:extLst>
              <a:ext uri="{FF2B5EF4-FFF2-40B4-BE49-F238E27FC236}">
                <a16:creationId xmlns:a16="http://schemas.microsoft.com/office/drawing/2014/main" id="{5CC0DE85-5CA2-47B8-A164-232FFE560859}"/>
              </a:ext>
            </a:extLst>
          </p:cNvPr>
          <p:cNvSpPr txBox="1"/>
          <p:nvPr/>
        </p:nvSpPr>
        <p:spPr>
          <a:xfrm>
            <a:off x="9788304" y="1949048"/>
            <a:ext cx="1158240" cy="2199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srgbClr val="EBD551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"/>
              </a:rPr>
              <a:t>Oleophobicity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Roboto"/>
            </a:endParaRPr>
          </a:p>
        </p:txBody>
      </p:sp>
      <p:sp>
        <p:nvSpPr>
          <p:cNvPr id="75" name="object 5">
            <a:extLst>
              <a:ext uri="{FF2B5EF4-FFF2-40B4-BE49-F238E27FC236}">
                <a16:creationId xmlns:a16="http://schemas.microsoft.com/office/drawing/2014/main" id="{9FF4C1A0-6A78-4307-A118-327EA8F85E4A}"/>
              </a:ext>
            </a:extLst>
          </p:cNvPr>
          <p:cNvSpPr txBox="1"/>
          <p:nvPr/>
        </p:nvSpPr>
        <p:spPr>
          <a:xfrm>
            <a:off x="7584783" y="2707148"/>
            <a:ext cx="2072560" cy="4276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194945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srgbClr val="42ADE2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"/>
              </a:rPr>
              <a:t>Hydrophobicity &amp;  Super-Hydrophobicity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Roboto"/>
            </a:endParaRPr>
          </a:p>
        </p:txBody>
      </p:sp>
      <p:sp>
        <p:nvSpPr>
          <p:cNvPr id="76" name="object 6">
            <a:extLst>
              <a:ext uri="{FF2B5EF4-FFF2-40B4-BE49-F238E27FC236}">
                <a16:creationId xmlns:a16="http://schemas.microsoft.com/office/drawing/2014/main" id="{DDA026E2-06A0-4FB2-9205-74982D688F34}"/>
              </a:ext>
            </a:extLst>
          </p:cNvPr>
          <p:cNvSpPr txBox="1"/>
          <p:nvPr/>
        </p:nvSpPr>
        <p:spPr>
          <a:xfrm>
            <a:off x="796425" y="3318186"/>
            <a:ext cx="1854200" cy="2199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"/>
              </a:rPr>
              <a:t>Application Examples: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Roboto"/>
            </a:endParaRPr>
          </a:p>
        </p:txBody>
      </p:sp>
      <p:sp>
        <p:nvSpPr>
          <p:cNvPr id="77" name="object 7">
            <a:extLst>
              <a:ext uri="{FF2B5EF4-FFF2-40B4-BE49-F238E27FC236}">
                <a16:creationId xmlns:a16="http://schemas.microsoft.com/office/drawing/2014/main" id="{27826FBD-2264-4936-9624-BC664433FCD7}"/>
              </a:ext>
            </a:extLst>
          </p:cNvPr>
          <p:cNvSpPr txBox="1"/>
          <p:nvPr/>
        </p:nvSpPr>
        <p:spPr>
          <a:xfrm>
            <a:off x="1130470" y="5252263"/>
            <a:ext cx="1402553" cy="4276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156845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"/>
              </a:rPr>
              <a:t>Easy Clean &amp;  Anti-Fingerprint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Roboto"/>
            </a:endParaRPr>
          </a:p>
        </p:txBody>
      </p:sp>
      <p:sp>
        <p:nvSpPr>
          <p:cNvPr id="78" name="object 8">
            <a:extLst>
              <a:ext uri="{FF2B5EF4-FFF2-40B4-BE49-F238E27FC236}">
                <a16:creationId xmlns:a16="http://schemas.microsoft.com/office/drawing/2014/main" id="{D018AACB-1D0D-42FF-8AB0-46E102A1A463}"/>
              </a:ext>
            </a:extLst>
          </p:cNvPr>
          <p:cNvSpPr txBox="1"/>
          <p:nvPr/>
        </p:nvSpPr>
        <p:spPr>
          <a:xfrm>
            <a:off x="3438896" y="5252263"/>
            <a:ext cx="1355447" cy="4225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2390" marR="0" lvl="0" indent="0" algn="l" defTabSz="914400" rtl="0" eaLnBrk="1" fontAlgn="auto" latinLnBrk="0" hangingPunct="1">
              <a:lnSpc>
                <a:spcPts val="1614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"/>
              </a:rPr>
              <a:t>(Electronics)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Roboto"/>
            </a:endParaRPr>
          </a:p>
          <a:p>
            <a:pPr marL="12700" marR="0" lvl="0" indent="0" algn="l" defTabSz="914400" rtl="0" eaLnBrk="1" fontAlgn="auto" latinLnBrk="0" hangingPunct="1">
              <a:lnSpc>
                <a:spcPts val="16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Times New Roman"/>
              </a:rPr>
              <a:t>Waterprooﬁng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Times New Roman"/>
            </a:endParaRPr>
          </a:p>
        </p:txBody>
      </p:sp>
      <p:sp>
        <p:nvSpPr>
          <p:cNvPr id="79" name="object 9">
            <a:extLst>
              <a:ext uri="{FF2B5EF4-FFF2-40B4-BE49-F238E27FC236}">
                <a16:creationId xmlns:a16="http://schemas.microsoft.com/office/drawing/2014/main" id="{B9B1AA07-35FB-4EC7-AF1C-26BBA80AD6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6353" y="227765"/>
            <a:ext cx="9371103" cy="35394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200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ACULON SURFACE PROPERTIES ADJUSTMENTS AT A GLANCE:</a:t>
            </a:r>
          </a:p>
        </p:txBody>
      </p:sp>
      <p:sp>
        <p:nvSpPr>
          <p:cNvPr id="80" name="object 10">
            <a:extLst>
              <a:ext uri="{FF2B5EF4-FFF2-40B4-BE49-F238E27FC236}">
                <a16:creationId xmlns:a16="http://schemas.microsoft.com/office/drawing/2014/main" id="{24F4A1FD-A17B-4519-9148-4F88E95FFCD2}"/>
              </a:ext>
            </a:extLst>
          </p:cNvPr>
          <p:cNvSpPr txBox="1"/>
          <p:nvPr/>
        </p:nvSpPr>
        <p:spPr>
          <a:xfrm>
            <a:off x="1139416" y="1949053"/>
            <a:ext cx="1499235" cy="2199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srgbClr val="ED2024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"/>
              </a:rPr>
              <a:t>Untreated Surface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Roboto"/>
            </a:endParaRPr>
          </a:p>
        </p:txBody>
      </p:sp>
      <p:sp>
        <p:nvSpPr>
          <p:cNvPr id="81" name="object 11">
            <a:extLst>
              <a:ext uri="{FF2B5EF4-FFF2-40B4-BE49-F238E27FC236}">
                <a16:creationId xmlns:a16="http://schemas.microsoft.com/office/drawing/2014/main" id="{C8691FC5-86FF-4D29-BE57-ABB4DB89E141}"/>
              </a:ext>
            </a:extLst>
          </p:cNvPr>
          <p:cNvSpPr txBox="1"/>
          <p:nvPr/>
        </p:nvSpPr>
        <p:spPr>
          <a:xfrm>
            <a:off x="5535662" y="5252269"/>
            <a:ext cx="974195" cy="4276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37465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"/>
              </a:rPr>
              <a:t>Adhesion  Promotion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Roboto"/>
            </a:endParaRPr>
          </a:p>
        </p:txBody>
      </p:sp>
      <p:sp>
        <p:nvSpPr>
          <p:cNvPr id="82" name="object 12">
            <a:extLst>
              <a:ext uri="{FF2B5EF4-FFF2-40B4-BE49-F238E27FC236}">
                <a16:creationId xmlns:a16="http://schemas.microsoft.com/office/drawing/2014/main" id="{39E404D9-E16E-41A4-970D-7D04C635D45E}"/>
              </a:ext>
            </a:extLst>
          </p:cNvPr>
          <p:cNvSpPr txBox="1"/>
          <p:nvPr/>
        </p:nvSpPr>
        <p:spPr>
          <a:xfrm>
            <a:off x="7364326" y="5252269"/>
            <a:ext cx="974195" cy="4276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10541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"/>
              </a:rPr>
              <a:t>Particle  Treatment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Roboto"/>
            </a:endParaRPr>
          </a:p>
        </p:txBody>
      </p:sp>
      <p:sp>
        <p:nvSpPr>
          <p:cNvPr id="83" name="object 13">
            <a:extLst>
              <a:ext uri="{FF2B5EF4-FFF2-40B4-BE49-F238E27FC236}">
                <a16:creationId xmlns:a16="http://schemas.microsoft.com/office/drawing/2014/main" id="{2A655450-6420-492A-9F90-CB329C83FFD5}"/>
              </a:ext>
            </a:extLst>
          </p:cNvPr>
          <p:cNvSpPr txBox="1"/>
          <p:nvPr/>
        </p:nvSpPr>
        <p:spPr>
          <a:xfrm>
            <a:off x="9616907" y="5252269"/>
            <a:ext cx="989330" cy="4276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2390" marR="5080" lvl="0" indent="-60325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"/>
              </a:rPr>
              <a:t>Membranes  Treatment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Roboto"/>
            </a:endParaRPr>
          </a:p>
        </p:txBody>
      </p:sp>
      <p:sp>
        <p:nvSpPr>
          <p:cNvPr id="84" name="object 14">
            <a:extLst>
              <a:ext uri="{FF2B5EF4-FFF2-40B4-BE49-F238E27FC236}">
                <a16:creationId xmlns:a16="http://schemas.microsoft.com/office/drawing/2014/main" id="{FCCFD884-221E-410A-8C7A-1E9F7C6423C5}"/>
              </a:ext>
            </a:extLst>
          </p:cNvPr>
          <p:cNvSpPr txBox="1"/>
          <p:nvPr/>
        </p:nvSpPr>
        <p:spPr>
          <a:xfrm>
            <a:off x="993203" y="5863245"/>
            <a:ext cx="10390657" cy="63158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"/>
              </a:rPr>
              <a:t>ACULON – BECAUSE SURFACES MATTER!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Roboto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C21A38-A02E-40F3-A7EC-70F9115FA9A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23" y="1128716"/>
            <a:ext cx="1746340" cy="8128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3A2FD1-ABDC-4456-88F7-AB476FBD3D4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351" y="1323882"/>
            <a:ext cx="1778091" cy="4889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CD79BA-CBBB-4804-A114-BC5CBBACD0B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946" y="1011182"/>
            <a:ext cx="1974951" cy="11494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B96C94-4C13-492B-A455-D040CA16E93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894" y="1918633"/>
            <a:ext cx="1739989" cy="10033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C963CE6-39D8-448A-8A65-D1F6728E937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81" y="4743856"/>
            <a:ext cx="1384371" cy="3238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277C24E-6C2A-4C27-84B5-27B5B9B2420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64" y="3979033"/>
            <a:ext cx="1536779" cy="1339919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478B061-E73C-4860-9342-D7AD1D65124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171" y="4148229"/>
            <a:ext cx="1492327" cy="831893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914360AA-350F-4A4E-AFB9-CFFBCB25652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207" y="4309025"/>
            <a:ext cx="1384371" cy="86999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BEB65003-10A7-4E25-8363-442D9D39ECB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729" y="3368858"/>
            <a:ext cx="1346269" cy="1143059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481AD7E7-835F-425D-AA6F-C6AFB30849D2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849" y="4151322"/>
            <a:ext cx="1320868" cy="118116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B420E138-9775-4BEF-BBAD-9FFA969F31F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564" y="4210595"/>
            <a:ext cx="1320868" cy="106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0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0"/>
                            </p:stCondLst>
                            <p:childTnLst>
                              <p:par>
                                <p:cTn id="10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500"/>
                            </p:stCondLst>
                            <p:childTnLst>
                              <p:par>
                                <p:cTn id="10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00"/>
                            </p:stCondLst>
                            <p:childTnLst>
                              <p:par>
                                <p:cTn id="1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1" grpId="0"/>
      <p:bldP spid="75" grpId="0"/>
      <p:bldP spid="77" grpId="0"/>
      <p:bldP spid="78" grpId="0"/>
      <p:bldP spid="80" grpId="0"/>
      <p:bldP spid="81" grpId="0"/>
      <p:bldP spid="82" grpId="0"/>
      <p:bldP spid="83" grpId="0"/>
      <p:bldP spid="8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958DCC1-4A41-4C1C-ABDB-89CF90E34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913A83F-6E6E-400A-90BE-437A006E6D06}"/>
              </a:ext>
            </a:extLst>
          </p:cNvPr>
          <p:cNvGrpSpPr/>
          <p:nvPr/>
        </p:nvGrpSpPr>
        <p:grpSpPr>
          <a:xfrm>
            <a:off x="3314554" y="915163"/>
            <a:ext cx="5562886" cy="5588287"/>
            <a:chOff x="3314557" y="1055642"/>
            <a:chExt cx="5562886" cy="558828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DA247F4-CDA0-46E4-ABC0-6060A7E49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557" y="1055642"/>
              <a:ext cx="5562886" cy="5588287"/>
            </a:xfrm>
            <a:prstGeom prst="rect">
              <a:avLst/>
            </a:prstGeom>
          </p:spPr>
        </p:pic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901D3E89-CE96-4030-BB93-D902F33B7A2F}"/>
                </a:ext>
              </a:extLst>
            </p:cNvPr>
            <p:cNvSpPr txBox="1"/>
            <p:nvPr/>
          </p:nvSpPr>
          <p:spPr>
            <a:xfrm>
              <a:off x="5549684" y="3808666"/>
              <a:ext cx="1112503" cy="447623"/>
            </a:xfrm>
            <a:prstGeom prst="rect">
              <a:avLst/>
            </a:prstGeom>
          </p:spPr>
          <p:txBody>
            <a:bodyPr vert="horz" wrap="square" lIns="0" tIns="21590" rIns="0" bIns="0" rtlCol="0">
              <a:spAutoFit/>
            </a:bodyPr>
            <a:lstStyle/>
            <a:p>
              <a:pPr marL="12700" marR="5080" indent="208279">
                <a:lnSpc>
                  <a:spcPts val="1660"/>
                </a:lnSpc>
                <a:spcBef>
                  <a:spcPts val="170"/>
                </a:spcBef>
              </a:pPr>
              <a:r>
                <a:rPr sz="14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Surface  Modiﬁcation</a:t>
              </a:r>
              <a:endParaRPr sz="1400" dirty="0"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  <p:sp>
          <p:nvSpPr>
            <p:cNvPr id="12" name="object 4">
              <a:extLst>
                <a:ext uri="{FF2B5EF4-FFF2-40B4-BE49-F238E27FC236}">
                  <a16:creationId xmlns:a16="http://schemas.microsoft.com/office/drawing/2014/main" id="{8F8F297C-FA23-4A8B-9979-EBC07A11041B}"/>
                </a:ext>
              </a:extLst>
            </p:cNvPr>
            <p:cNvSpPr txBox="1"/>
            <p:nvPr/>
          </p:nvSpPr>
          <p:spPr>
            <a:xfrm>
              <a:off x="6468198" y="2030666"/>
              <a:ext cx="690245" cy="2128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3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Medical</a:t>
              </a:r>
              <a:endParaRPr sz="1300" dirty="0"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0CABE565-6ABF-4508-AFEC-83610CE5979E}"/>
                </a:ext>
              </a:extLst>
            </p:cNvPr>
            <p:cNvSpPr txBox="1"/>
            <p:nvPr/>
          </p:nvSpPr>
          <p:spPr>
            <a:xfrm>
              <a:off x="7164463" y="3081286"/>
              <a:ext cx="1267438" cy="883640"/>
            </a:xfrm>
            <a:prstGeom prst="rect">
              <a:avLst/>
            </a:prstGeom>
          </p:spPr>
          <p:txBody>
            <a:bodyPr vert="horz" wrap="square" lIns="0" tIns="21590" rIns="0" bIns="0" rtlCol="0">
              <a:spAutoFit/>
            </a:bodyPr>
            <a:lstStyle/>
            <a:p>
              <a:pPr marL="12700" marR="5080">
                <a:lnSpc>
                  <a:spcPts val="1660"/>
                </a:lnSpc>
                <a:spcBef>
                  <a:spcPts val="170"/>
                </a:spcBef>
              </a:pPr>
              <a:r>
                <a:rPr lang="en-US" sz="13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B</a:t>
              </a:r>
              <a:r>
                <a:rPr sz="13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arrier  protection  (Electronics &amp;  Automotive)</a:t>
              </a:r>
              <a:endParaRPr sz="1300" dirty="0"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  <p:sp>
          <p:nvSpPr>
            <p:cNvPr id="14" name="object 6">
              <a:extLst>
                <a:ext uri="{FF2B5EF4-FFF2-40B4-BE49-F238E27FC236}">
                  <a16:creationId xmlns:a16="http://schemas.microsoft.com/office/drawing/2014/main" id="{6A8CA269-4ECB-4418-8BAC-C708A93D64A7}"/>
                </a:ext>
              </a:extLst>
            </p:cNvPr>
            <p:cNvSpPr txBox="1"/>
            <p:nvPr/>
          </p:nvSpPr>
          <p:spPr>
            <a:xfrm>
              <a:off x="6946303" y="4532668"/>
              <a:ext cx="1485598" cy="665631"/>
            </a:xfrm>
            <a:prstGeom prst="rect">
              <a:avLst/>
            </a:prstGeom>
          </p:spPr>
          <p:txBody>
            <a:bodyPr vert="horz" wrap="square" lIns="0" tIns="21590" rIns="0" bIns="0" rtlCol="0">
              <a:spAutoFit/>
            </a:bodyPr>
            <a:lstStyle/>
            <a:p>
              <a:pPr marL="12700" marR="5080">
                <a:lnSpc>
                  <a:spcPts val="1660"/>
                </a:lnSpc>
                <a:spcBef>
                  <a:spcPts val="170"/>
                </a:spcBef>
              </a:pPr>
              <a:r>
                <a:rPr sz="13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Metal Treatment  (Electronics &amp;  Industrial)</a:t>
              </a:r>
              <a:endParaRPr sz="1300" dirty="0"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C545B736-A9F5-49B8-BAB6-C6798CC7C504}"/>
                </a:ext>
              </a:extLst>
            </p:cNvPr>
            <p:cNvSpPr txBox="1"/>
            <p:nvPr/>
          </p:nvSpPr>
          <p:spPr>
            <a:xfrm>
              <a:off x="5557515" y="5336679"/>
              <a:ext cx="1104672" cy="447623"/>
            </a:xfrm>
            <a:prstGeom prst="rect">
              <a:avLst/>
            </a:prstGeom>
          </p:spPr>
          <p:txBody>
            <a:bodyPr vert="horz" wrap="square" lIns="0" tIns="21590" rIns="0" bIns="0" rtlCol="0">
              <a:spAutoFit/>
            </a:bodyPr>
            <a:lstStyle/>
            <a:p>
              <a:pPr marL="12700" marR="5080" indent="104775">
                <a:lnSpc>
                  <a:spcPts val="1660"/>
                </a:lnSpc>
                <a:spcBef>
                  <a:spcPts val="170"/>
                </a:spcBef>
              </a:pPr>
              <a:r>
                <a:rPr sz="13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Enhanced  Oil Recovery</a:t>
              </a:r>
              <a:endParaRPr sz="1300" dirty="0"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  <p:sp>
          <p:nvSpPr>
            <p:cNvPr id="16" name="object 8">
              <a:extLst>
                <a:ext uri="{FF2B5EF4-FFF2-40B4-BE49-F238E27FC236}">
                  <a16:creationId xmlns:a16="http://schemas.microsoft.com/office/drawing/2014/main" id="{1A352CF2-B567-4EC3-BEF4-938591BA8CA5}"/>
                </a:ext>
              </a:extLst>
            </p:cNvPr>
            <p:cNvSpPr txBox="1"/>
            <p:nvPr/>
          </p:nvSpPr>
          <p:spPr>
            <a:xfrm>
              <a:off x="4175490" y="4610912"/>
              <a:ext cx="1346395" cy="447623"/>
            </a:xfrm>
            <a:prstGeom prst="rect">
              <a:avLst/>
            </a:prstGeom>
          </p:spPr>
          <p:txBody>
            <a:bodyPr vert="horz" wrap="square" lIns="0" tIns="21590" rIns="0" bIns="0" rtlCol="0">
              <a:spAutoFit/>
            </a:bodyPr>
            <a:lstStyle/>
            <a:p>
              <a:pPr marL="12700" marR="5080" indent="791210">
                <a:lnSpc>
                  <a:spcPts val="1660"/>
                </a:lnSpc>
                <a:spcBef>
                  <a:spcPts val="170"/>
                </a:spcBef>
              </a:pPr>
              <a:r>
                <a:rPr sz="13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Anti-  Fingerprinting</a:t>
              </a:r>
              <a:endParaRPr sz="1300" dirty="0"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  <p:sp>
          <p:nvSpPr>
            <p:cNvPr id="17" name="object 9">
              <a:extLst>
                <a:ext uri="{FF2B5EF4-FFF2-40B4-BE49-F238E27FC236}">
                  <a16:creationId xmlns:a16="http://schemas.microsoft.com/office/drawing/2014/main" id="{8FC93A0F-9F45-4711-9F10-C056150F1E6D}"/>
                </a:ext>
              </a:extLst>
            </p:cNvPr>
            <p:cNvSpPr txBox="1"/>
            <p:nvPr/>
          </p:nvSpPr>
          <p:spPr>
            <a:xfrm>
              <a:off x="4012069" y="3412706"/>
              <a:ext cx="1019175" cy="2128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3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Membranes</a:t>
              </a:r>
              <a:endParaRPr sz="1300" dirty="0"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  <p:sp>
          <p:nvSpPr>
            <p:cNvPr id="18" name="object 10">
              <a:extLst>
                <a:ext uri="{FF2B5EF4-FFF2-40B4-BE49-F238E27FC236}">
                  <a16:creationId xmlns:a16="http://schemas.microsoft.com/office/drawing/2014/main" id="{15689472-5BD2-4D48-A1DA-4E1651401620}"/>
                </a:ext>
              </a:extLst>
            </p:cNvPr>
            <p:cNvSpPr txBox="1"/>
            <p:nvPr/>
          </p:nvSpPr>
          <p:spPr>
            <a:xfrm>
              <a:off x="4827121" y="2028355"/>
              <a:ext cx="1249045" cy="2128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300" dirty="0">
                  <a:solidFill>
                    <a:srgbClr val="FFFFFF"/>
                  </a:solidFill>
                  <a:latin typeface="Roboto Slab" pitchFamily="2" charset="0"/>
                  <a:ea typeface="Roboto Slab" pitchFamily="2" charset="0"/>
                  <a:cs typeface="Arial Black"/>
                </a:rPr>
                <a:t>Anti-Fouling</a:t>
              </a:r>
              <a:endParaRPr sz="1300" dirty="0">
                <a:latin typeface="Roboto Slab" pitchFamily="2" charset="0"/>
                <a:ea typeface="Roboto Slab" pitchFamily="2" charset="0"/>
                <a:cs typeface="Arial Black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C7212F7-9CB8-429E-BF75-58633EBFF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924" y="232325"/>
            <a:ext cx="1657350" cy="5619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946FF6C-9ABF-8128-EEA6-992EB16E87E8}"/>
              </a:ext>
            </a:extLst>
          </p:cNvPr>
          <p:cNvGrpSpPr/>
          <p:nvPr/>
        </p:nvGrpSpPr>
        <p:grpSpPr>
          <a:xfrm>
            <a:off x="-3" y="0"/>
            <a:ext cx="12192000" cy="633271"/>
            <a:chOff x="-3" y="0"/>
            <a:chExt cx="12192000" cy="633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3E7CA3B-FEF3-C15F-71F2-ADDD1033A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" y="0"/>
              <a:ext cx="12192000" cy="63327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D71372-5891-E3C4-0F51-599D23009E32}"/>
                </a:ext>
              </a:extLst>
            </p:cNvPr>
            <p:cNvSpPr txBox="1"/>
            <p:nvPr/>
          </p:nvSpPr>
          <p:spPr>
            <a:xfrm>
              <a:off x="188806" y="69120"/>
              <a:ext cx="8457354" cy="538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900" dirty="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</a:rPr>
                <a:t>EXPERTISE AND PLATFORMS</a:t>
              </a:r>
              <a:endParaRPr lang="en-US" sz="2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1333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77840</TotalTime>
  <Words>2841</Words>
  <Application>Microsoft Office PowerPoint</Application>
  <PresentationFormat>Widescreen</PresentationFormat>
  <Paragraphs>602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Roboto</vt:lpstr>
      <vt:lpstr>Roboto Slab</vt:lpstr>
      <vt:lpstr>Office Theme</vt:lpstr>
      <vt:lpstr>1_Office Theme</vt:lpstr>
      <vt:lpstr>PowerPoint Presentation</vt:lpstr>
      <vt:lpstr>AGENDA</vt:lpstr>
      <vt:lpstr>OUR GOAL</vt:lpstr>
      <vt:lpstr>PowerPoint Presentation</vt:lpstr>
      <vt:lpstr>PowerPoint Presentation</vt:lpstr>
      <vt:lpstr>MANY SURFACE MODIFICATION PLATFORMS</vt:lpstr>
      <vt:lpstr>BROAD PORTFOLIO</vt:lpstr>
      <vt:lpstr>ACULON SURFACE PROPERTIES ADJUSTMENTS AT A GLANCE: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NanoProof® 3 series offers direct replacements to 3M™ Novec™ products.</vt:lpstr>
      <vt:lpstr>PowerPoint Presentation</vt:lpstr>
      <vt:lpstr>NANOPROOF 3 - TECHNOLOGY APPLICATION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Edward Hughes</cp:lastModifiedBy>
  <cp:revision>401</cp:revision>
  <dcterms:created xsi:type="dcterms:W3CDTF">2021-05-30T08:55:39Z</dcterms:created>
  <dcterms:modified xsi:type="dcterms:W3CDTF">2023-05-09T17:25:47Z</dcterms:modified>
</cp:coreProperties>
</file>