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1" r:id="rId5"/>
  </p:sldMasterIdLst>
  <p:notesMasterIdLst>
    <p:notesMasterId r:id="rId6"/>
  </p:notesMasterIdLst>
  <p:sldIdLst>
    <p:sldId id="256" r:id="rId7"/>
    <p:sldId id="257" r:id="rId8"/>
    <p:sldId id="258" r:id="rId9"/>
  </p:sldIdLst>
  <p:sldSz cy="10693400" cx="7561250"/>
  <p:notesSz cx="6858000" cy="9144000"/>
  <p:embeddedFontLst>
    <p:embeddedFont>
      <p:font typeface="Roboto"/>
      <p:regular r:id="rId10"/>
      <p:bold r:id="rId11"/>
      <p:italic r:id="rId12"/>
      <p:boldItalic r:id="rId13"/>
    </p:embeddedFont>
    <p:embeddedFont>
      <p:font typeface="Roboto Light"/>
      <p:regular r:id="rId14"/>
      <p:bold r:id="rId15"/>
      <p:italic r:id="rId16"/>
      <p:boldItalic r:id="rId17"/>
    </p:embeddedFont>
    <p:embeddedFont>
      <p:font typeface="Open Sans"/>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6592">
          <p15:clr>
            <a:srgbClr val="A4A3A4"/>
          </p15:clr>
        </p15:guide>
        <p15:guide id="2" pos="4608">
          <p15:clr>
            <a:srgbClr val="A4A3A4"/>
          </p15:clr>
        </p15:guide>
        <p15:guide id="3" orient="horz" pos="144">
          <p15:clr>
            <a:srgbClr val="747775"/>
          </p15:clr>
        </p15:guide>
        <p15:guide id="4" pos="161">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E4E0BE3-7E9D-40E8-979D-1DF90C332438}">
  <a:tblStyle styleId="{CE4E0BE3-7E9D-40E8-979D-1DF90C332438}"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F15ECFB1-D049-494D-8C84-4C1E7E0A7FD4}" styleName="Table_1">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6592" orient="horz"/>
        <p:guide pos="4608"/>
        <p:guide pos="144" orient="horz"/>
        <p:guide pos="161"/>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OpenSans-italic.fntdata"/><Relationship Id="rId11" Type="http://schemas.openxmlformats.org/officeDocument/2006/relationships/font" Target="fonts/Roboto-bold.fntdata"/><Relationship Id="rId10" Type="http://schemas.openxmlformats.org/officeDocument/2006/relationships/font" Target="fonts/Roboto-regular.fntdata"/><Relationship Id="rId21" Type="http://schemas.openxmlformats.org/officeDocument/2006/relationships/font" Target="fonts/OpenSans-boldItalic.fntdata"/><Relationship Id="rId13" Type="http://schemas.openxmlformats.org/officeDocument/2006/relationships/font" Target="fonts/Roboto-boldItalic.fntdata"/><Relationship Id="rId12" Type="http://schemas.openxmlformats.org/officeDocument/2006/relationships/font" Target="fonts/Roboto-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font" Target="fonts/RobotoLight-bold.fntdata"/><Relationship Id="rId14" Type="http://schemas.openxmlformats.org/officeDocument/2006/relationships/font" Target="fonts/RobotoLight-regular.fntdata"/><Relationship Id="rId17" Type="http://schemas.openxmlformats.org/officeDocument/2006/relationships/font" Target="fonts/RobotoLight-boldItalic.fntdata"/><Relationship Id="rId16" Type="http://schemas.openxmlformats.org/officeDocument/2006/relationships/font" Target="fonts/RobotoLight-italic.fntdata"/><Relationship Id="rId5" Type="http://schemas.openxmlformats.org/officeDocument/2006/relationships/slideMaster" Target="slideMasters/slideMaster1.xml"/><Relationship Id="rId19" Type="http://schemas.openxmlformats.org/officeDocument/2006/relationships/font" Target="fonts/OpenSans-bold.fntdata"/><Relationship Id="rId6" Type="http://schemas.openxmlformats.org/officeDocument/2006/relationships/notesMaster" Target="notesMasters/notesMaster1.xml"/><Relationship Id="rId18" Type="http://schemas.openxmlformats.org/officeDocument/2006/relationships/font" Target="fonts/OpenSans-regular.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2216150" y="685800"/>
            <a:ext cx="24257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 name="Shape 37"/>
        <p:cNvGrpSpPr/>
        <p:nvPr/>
      </p:nvGrpSpPr>
      <p:grpSpPr>
        <a:xfrm>
          <a:off x="0" y="0"/>
          <a:ext cx="0" cy="0"/>
          <a:chOff x="0" y="0"/>
          <a:chExt cx="0" cy="0"/>
        </a:xfrm>
      </p:grpSpPr>
      <p:sp>
        <p:nvSpPr>
          <p:cNvPr id="38" name="Google Shape;38;g252a308000e_0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 name="Google Shape;39;g252a308000e_0_0:notes"/>
          <p:cNvSpPr/>
          <p:nvPr>
            <p:ph idx="2" type="sldImg"/>
          </p:nvPr>
        </p:nvSpPr>
        <p:spPr>
          <a:xfrm>
            <a:off x="2216150" y="685800"/>
            <a:ext cx="24258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e4b02f5d72_0_8:notes"/>
          <p:cNvSpPr/>
          <p:nvPr>
            <p:ph idx="2" type="sldImg"/>
          </p:nvPr>
        </p:nvSpPr>
        <p:spPr>
          <a:xfrm>
            <a:off x="2216150" y="685800"/>
            <a:ext cx="24258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e4b02f5d72_0_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9" name="Google Shape;59;g1e4b02f5d72_0_8: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7e85e5954a_1_65:notes"/>
          <p:cNvSpPr/>
          <p:nvPr>
            <p:ph idx="2" type="sldImg"/>
          </p:nvPr>
        </p:nvSpPr>
        <p:spPr>
          <a:xfrm>
            <a:off x="2216150" y="685800"/>
            <a:ext cx="24258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7e85e5954a_1_6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1" name="Google Shape;71;g27e85e5954a_1_65: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6.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6.png"/><Relationship Id="rId4" Type="http://schemas.openxmlformats.org/officeDocument/2006/relationships/image" Target="../media/image3.png"/><Relationship Id="rId5"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ront page" type="obj">
  <p:cSld name="OBJECT">
    <p:spTree>
      <p:nvGrpSpPr>
        <p:cNvPr id="12" name="Shape 12"/>
        <p:cNvGrpSpPr/>
        <p:nvPr/>
      </p:nvGrpSpPr>
      <p:grpSpPr>
        <a:xfrm>
          <a:off x="0" y="0"/>
          <a:ext cx="0" cy="0"/>
          <a:chOff x="0" y="0"/>
          <a:chExt cx="0" cy="0"/>
        </a:xfrm>
      </p:grpSpPr>
      <p:pic>
        <p:nvPicPr>
          <p:cNvPr id="13" name="Google Shape;13;p2"/>
          <p:cNvPicPr preferRelativeResize="0"/>
          <p:nvPr/>
        </p:nvPicPr>
        <p:blipFill>
          <a:blip r:embed="rId2">
            <a:alphaModFix amt="39000"/>
          </a:blip>
          <a:stretch>
            <a:fillRect/>
          </a:stretch>
        </p:blipFill>
        <p:spPr>
          <a:xfrm rot="10800000">
            <a:off x="4310724" y="7551325"/>
            <a:ext cx="3252127" cy="3142076"/>
          </a:xfrm>
          <a:prstGeom prst="rect">
            <a:avLst/>
          </a:prstGeom>
          <a:noFill/>
          <a:ln>
            <a:noFill/>
          </a:ln>
        </p:spPr>
      </p:pic>
      <p:pic>
        <p:nvPicPr>
          <p:cNvPr id="14" name="Google Shape;14;p2"/>
          <p:cNvPicPr preferRelativeResize="0"/>
          <p:nvPr/>
        </p:nvPicPr>
        <p:blipFill>
          <a:blip r:embed="rId2">
            <a:alphaModFix amt="39000"/>
          </a:blip>
          <a:stretch>
            <a:fillRect/>
          </a:stretch>
        </p:blipFill>
        <p:spPr>
          <a:xfrm>
            <a:off x="-1" y="0"/>
            <a:ext cx="3252127" cy="3142076"/>
          </a:xfrm>
          <a:prstGeom prst="rect">
            <a:avLst/>
          </a:prstGeom>
          <a:noFill/>
          <a:ln>
            <a:noFill/>
          </a:ln>
        </p:spPr>
      </p:pic>
      <p:sp>
        <p:nvSpPr>
          <p:cNvPr id="15" name="Google Shape;15;p2"/>
          <p:cNvSpPr txBox="1"/>
          <p:nvPr/>
        </p:nvSpPr>
        <p:spPr>
          <a:xfrm>
            <a:off x="255425" y="9436175"/>
            <a:ext cx="1412400" cy="1015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US" sz="800">
                <a:solidFill>
                  <a:schemeClr val="dk1"/>
                </a:solidFill>
                <a:latin typeface="Open Sans"/>
                <a:ea typeface="Open Sans"/>
                <a:cs typeface="Open Sans"/>
                <a:sym typeface="Open Sans"/>
              </a:rPr>
              <a:t>Europe</a:t>
            </a:r>
            <a:endParaRPr b="1" sz="800">
              <a:solidFill>
                <a:schemeClr val="dk1"/>
              </a:solidFill>
              <a:latin typeface="Open Sans"/>
              <a:ea typeface="Open Sans"/>
              <a:cs typeface="Open Sans"/>
              <a:sym typeface="Open Sans"/>
            </a:endParaRPr>
          </a:p>
          <a:p>
            <a:pPr indent="0" lvl="0" marL="0" rtl="0" algn="l">
              <a:lnSpc>
                <a:spcPct val="115000"/>
              </a:lnSpc>
              <a:spcBef>
                <a:spcPts val="0"/>
              </a:spcBef>
              <a:spcAft>
                <a:spcPts val="0"/>
              </a:spcAft>
              <a:buNone/>
            </a:pPr>
            <a:r>
              <a:rPr lang="en-US" sz="800">
                <a:solidFill>
                  <a:schemeClr val="dk1"/>
                </a:solidFill>
              </a:rPr>
              <a:t>Industrieweg 15E, </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1566JN Assendelft</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The Netherlands</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Phone: +31 (20) 893 2224</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Email: info@caplinq.com</a:t>
            </a:r>
            <a:endParaRPr sz="800">
              <a:solidFill>
                <a:schemeClr val="dk1"/>
              </a:solidFill>
            </a:endParaRPr>
          </a:p>
        </p:txBody>
      </p:sp>
      <p:sp>
        <p:nvSpPr>
          <p:cNvPr id="16" name="Google Shape;16;p2"/>
          <p:cNvSpPr txBox="1"/>
          <p:nvPr/>
        </p:nvSpPr>
        <p:spPr>
          <a:xfrm>
            <a:off x="1725300" y="9436175"/>
            <a:ext cx="1412400" cy="1015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US" sz="800">
                <a:solidFill>
                  <a:schemeClr val="dk1"/>
                </a:solidFill>
                <a:latin typeface="Open Sans"/>
                <a:ea typeface="Open Sans"/>
                <a:cs typeface="Open Sans"/>
                <a:sym typeface="Open Sans"/>
              </a:rPr>
              <a:t>Canada</a:t>
            </a:r>
            <a:endParaRPr b="1" sz="800">
              <a:solidFill>
                <a:schemeClr val="dk1"/>
              </a:solidFill>
              <a:latin typeface="Open Sans"/>
              <a:ea typeface="Open Sans"/>
              <a:cs typeface="Open Sans"/>
              <a:sym typeface="Open Sans"/>
            </a:endParaRPr>
          </a:p>
          <a:p>
            <a:pPr indent="0" lvl="0" marL="0" rtl="0" algn="l">
              <a:lnSpc>
                <a:spcPct val="115000"/>
              </a:lnSpc>
              <a:spcBef>
                <a:spcPts val="0"/>
              </a:spcBef>
              <a:spcAft>
                <a:spcPts val="0"/>
              </a:spcAft>
              <a:buNone/>
            </a:pPr>
            <a:r>
              <a:rPr lang="en-US" sz="800">
                <a:solidFill>
                  <a:schemeClr val="dk1"/>
                </a:solidFill>
              </a:rPr>
              <a:t>80 Sirocco Crescent  </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Ottawa ON, K2S 2C9 </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Canada</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Phone: +1 (613) 482-2215</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Email: info@caplinq.com</a:t>
            </a:r>
            <a:endParaRPr sz="800">
              <a:solidFill>
                <a:schemeClr val="dk1"/>
              </a:solidFill>
            </a:endParaRPr>
          </a:p>
        </p:txBody>
      </p:sp>
      <p:pic>
        <p:nvPicPr>
          <p:cNvPr id="17" name="Google Shape;17;p2"/>
          <p:cNvPicPr preferRelativeResize="0"/>
          <p:nvPr/>
        </p:nvPicPr>
        <p:blipFill>
          <a:blip r:embed="rId3">
            <a:alphaModFix/>
          </a:blip>
          <a:stretch>
            <a:fillRect/>
          </a:stretch>
        </p:blipFill>
        <p:spPr>
          <a:xfrm>
            <a:off x="3195186" y="9597725"/>
            <a:ext cx="1000577" cy="692700"/>
          </a:xfrm>
          <a:prstGeom prst="rect">
            <a:avLst/>
          </a:prstGeom>
          <a:noFill/>
          <a:ln>
            <a:noFill/>
          </a:ln>
        </p:spPr>
      </p:pic>
      <p:sp>
        <p:nvSpPr>
          <p:cNvPr id="18" name="Google Shape;18;p2"/>
          <p:cNvSpPr txBox="1"/>
          <p:nvPr/>
        </p:nvSpPr>
        <p:spPr>
          <a:xfrm>
            <a:off x="4343138" y="9436175"/>
            <a:ext cx="1412400" cy="1015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US" sz="800">
                <a:solidFill>
                  <a:schemeClr val="dk1"/>
                </a:solidFill>
                <a:latin typeface="Open Sans"/>
                <a:ea typeface="Open Sans"/>
                <a:cs typeface="Open Sans"/>
                <a:sym typeface="Open Sans"/>
              </a:rPr>
              <a:t>North America</a:t>
            </a:r>
            <a:endParaRPr b="1" sz="800">
              <a:solidFill>
                <a:schemeClr val="dk1"/>
              </a:solidFill>
              <a:latin typeface="Open Sans"/>
              <a:ea typeface="Open Sans"/>
              <a:cs typeface="Open Sans"/>
              <a:sym typeface="Open Sans"/>
            </a:endParaRPr>
          </a:p>
          <a:p>
            <a:pPr indent="0" lvl="0" marL="0" rtl="0" algn="l">
              <a:lnSpc>
                <a:spcPct val="115000"/>
              </a:lnSpc>
              <a:spcBef>
                <a:spcPts val="0"/>
              </a:spcBef>
              <a:spcAft>
                <a:spcPts val="0"/>
              </a:spcAft>
              <a:buNone/>
            </a:pPr>
            <a:r>
              <a:rPr lang="en-US" sz="800">
                <a:solidFill>
                  <a:schemeClr val="dk1"/>
                </a:solidFill>
              </a:rPr>
              <a:t>36927 Schoolcraft Rd</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Livonia, MI 48150</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United states</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+1 (313) 558-8243</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Email: info@caplinq.com</a:t>
            </a:r>
            <a:endParaRPr sz="800">
              <a:solidFill>
                <a:schemeClr val="dk1"/>
              </a:solidFill>
            </a:endParaRPr>
          </a:p>
        </p:txBody>
      </p:sp>
      <p:sp>
        <p:nvSpPr>
          <p:cNvPr id="19" name="Google Shape;19;p2"/>
          <p:cNvSpPr txBox="1"/>
          <p:nvPr/>
        </p:nvSpPr>
        <p:spPr>
          <a:xfrm>
            <a:off x="5902925" y="9436175"/>
            <a:ext cx="1412400" cy="1015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US" sz="800">
                <a:solidFill>
                  <a:schemeClr val="dk1"/>
                </a:solidFill>
                <a:latin typeface="Open Sans"/>
                <a:ea typeface="Open Sans"/>
                <a:cs typeface="Open Sans"/>
                <a:sym typeface="Open Sans"/>
              </a:rPr>
              <a:t>South East Asia</a:t>
            </a:r>
            <a:endParaRPr b="1" sz="800">
              <a:solidFill>
                <a:schemeClr val="dk1"/>
              </a:solidFill>
              <a:latin typeface="Open Sans"/>
              <a:ea typeface="Open Sans"/>
              <a:cs typeface="Open Sans"/>
              <a:sym typeface="Open Sans"/>
            </a:endParaRPr>
          </a:p>
          <a:p>
            <a:pPr indent="0" lvl="0" marL="0" rtl="0" algn="l">
              <a:lnSpc>
                <a:spcPct val="115000"/>
              </a:lnSpc>
              <a:spcBef>
                <a:spcPts val="0"/>
              </a:spcBef>
              <a:spcAft>
                <a:spcPts val="0"/>
              </a:spcAft>
              <a:buNone/>
            </a:pPr>
            <a:r>
              <a:rPr lang="en-US" sz="800">
                <a:solidFill>
                  <a:schemeClr val="dk1"/>
                </a:solidFill>
              </a:rPr>
              <a:t>S-08-07 Persiaran Triangle</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B Lepas, Penang 11900 </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Malaysia</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Phone: +60(12)4302223</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Email: info@caplinq.com</a:t>
            </a:r>
            <a:endParaRPr sz="800">
              <a:solidFill>
                <a:schemeClr val="dk1"/>
              </a:solidFill>
            </a:endParaRPr>
          </a:p>
        </p:txBody>
      </p:sp>
      <p:pic>
        <p:nvPicPr>
          <p:cNvPr id="20" name="Google Shape;20;p2"/>
          <p:cNvPicPr preferRelativeResize="0"/>
          <p:nvPr/>
        </p:nvPicPr>
        <p:blipFill>
          <a:blip r:embed="rId4">
            <a:alphaModFix/>
          </a:blip>
          <a:stretch>
            <a:fillRect/>
          </a:stretch>
        </p:blipFill>
        <p:spPr>
          <a:xfrm>
            <a:off x="5061140" y="242700"/>
            <a:ext cx="2254060" cy="415500"/>
          </a:xfrm>
          <a:prstGeom prst="rect">
            <a:avLst/>
          </a:prstGeom>
          <a:noFill/>
          <a:ln>
            <a:noFill/>
          </a:ln>
        </p:spPr>
      </p:pic>
      <p:pic>
        <p:nvPicPr>
          <p:cNvPr id="21" name="Google Shape;21;p2"/>
          <p:cNvPicPr preferRelativeResize="0"/>
          <p:nvPr/>
        </p:nvPicPr>
        <p:blipFill>
          <a:blip r:embed="rId5">
            <a:alphaModFix/>
          </a:blip>
          <a:stretch>
            <a:fillRect/>
          </a:stretch>
        </p:blipFill>
        <p:spPr>
          <a:xfrm flipH="1" rot="10800000">
            <a:off x="1186938" y="9248325"/>
            <a:ext cx="5017026" cy="60725"/>
          </a:xfrm>
          <a:prstGeom prst="rect">
            <a:avLst/>
          </a:prstGeom>
          <a:noFill/>
          <a:ln>
            <a:noFill/>
          </a:ln>
        </p:spPr>
      </p:pic>
      <p:pic>
        <p:nvPicPr>
          <p:cNvPr id="22" name="Google Shape;22;p2"/>
          <p:cNvPicPr preferRelativeResize="0"/>
          <p:nvPr/>
        </p:nvPicPr>
        <p:blipFill>
          <a:blip r:embed="rId6">
            <a:alphaModFix/>
          </a:blip>
          <a:stretch>
            <a:fillRect/>
          </a:stretch>
        </p:blipFill>
        <p:spPr>
          <a:xfrm>
            <a:off x="0" y="10579100"/>
            <a:ext cx="7562850" cy="1143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ddress">
  <p:cSld name="CUSTOM">
    <p:spTree>
      <p:nvGrpSpPr>
        <p:cNvPr id="23" name="Shape 23"/>
        <p:cNvGrpSpPr/>
        <p:nvPr/>
      </p:nvGrpSpPr>
      <p:grpSpPr>
        <a:xfrm>
          <a:off x="0" y="0"/>
          <a:ext cx="0" cy="0"/>
          <a:chOff x="0" y="0"/>
          <a:chExt cx="0" cy="0"/>
        </a:xfrm>
      </p:grpSpPr>
      <p:pic>
        <p:nvPicPr>
          <p:cNvPr id="24" name="Google Shape;24;p3"/>
          <p:cNvPicPr preferRelativeResize="0"/>
          <p:nvPr/>
        </p:nvPicPr>
        <p:blipFill>
          <a:blip r:embed="rId2">
            <a:alphaModFix amt="39000"/>
          </a:blip>
          <a:stretch>
            <a:fillRect/>
          </a:stretch>
        </p:blipFill>
        <p:spPr>
          <a:xfrm rot="10800000">
            <a:off x="4310724" y="7551325"/>
            <a:ext cx="3252127" cy="3142076"/>
          </a:xfrm>
          <a:prstGeom prst="rect">
            <a:avLst/>
          </a:prstGeom>
          <a:noFill/>
          <a:ln>
            <a:noFill/>
          </a:ln>
        </p:spPr>
      </p:pic>
      <p:pic>
        <p:nvPicPr>
          <p:cNvPr id="25" name="Google Shape;25;p3"/>
          <p:cNvPicPr preferRelativeResize="0"/>
          <p:nvPr/>
        </p:nvPicPr>
        <p:blipFill>
          <a:blip r:embed="rId2">
            <a:alphaModFix amt="39000"/>
          </a:blip>
          <a:stretch>
            <a:fillRect/>
          </a:stretch>
        </p:blipFill>
        <p:spPr>
          <a:xfrm>
            <a:off x="-1" y="0"/>
            <a:ext cx="3252127" cy="3142076"/>
          </a:xfrm>
          <a:prstGeom prst="rect">
            <a:avLst/>
          </a:prstGeom>
          <a:noFill/>
          <a:ln>
            <a:noFill/>
          </a:ln>
        </p:spPr>
      </p:pic>
      <p:sp>
        <p:nvSpPr>
          <p:cNvPr id="26" name="Google Shape;26;p3"/>
          <p:cNvSpPr txBox="1"/>
          <p:nvPr/>
        </p:nvSpPr>
        <p:spPr>
          <a:xfrm>
            <a:off x="255425" y="9436175"/>
            <a:ext cx="1412400" cy="1015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US" sz="800">
                <a:solidFill>
                  <a:schemeClr val="dk1"/>
                </a:solidFill>
                <a:latin typeface="Open Sans"/>
                <a:ea typeface="Open Sans"/>
                <a:cs typeface="Open Sans"/>
                <a:sym typeface="Open Sans"/>
              </a:rPr>
              <a:t>Europe</a:t>
            </a:r>
            <a:endParaRPr b="1" sz="800">
              <a:solidFill>
                <a:schemeClr val="dk1"/>
              </a:solidFill>
              <a:latin typeface="Open Sans"/>
              <a:ea typeface="Open Sans"/>
              <a:cs typeface="Open Sans"/>
              <a:sym typeface="Open Sans"/>
            </a:endParaRPr>
          </a:p>
          <a:p>
            <a:pPr indent="0" lvl="0" marL="0" rtl="0" algn="l">
              <a:lnSpc>
                <a:spcPct val="115000"/>
              </a:lnSpc>
              <a:spcBef>
                <a:spcPts val="0"/>
              </a:spcBef>
              <a:spcAft>
                <a:spcPts val="0"/>
              </a:spcAft>
              <a:buNone/>
            </a:pPr>
            <a:r>
              <a:rPr lang="en-US" sz="800">
                <a:solidFill>
                  <a:schemeClr val="dk1"/>
                </a:solidFill>
              </a:rPr>
              <a:t>Industrieweg 15E, </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1566JN Assendelft</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The Netherlands</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Phone: +31 (20) 893 2224</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Email: info@caplinq.com</a:t>
            </a:r>
            <a:endParaRPr sz="800">
              <a:solidFill>
                <a:schemeClr val="dk1"/>
              </a:solidFill>
            </a:endParaRPr>
          </a:p>
        </p:txBody>
      </p:sp>
      <p:sp>
        <p:nvSpPr>
          <p:cNvPr id="27" name="Google Shape;27;p3"/>
          <p:cNvSpPr txBox="1"/>
          <p:nvPr/>
        </p:nvSpPr>
        <p:spPr>
          <a:xfrm>
            <a:off x="1725300" y="9436175"/>
            <a:ext cx="1412400" cy="1015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US" sz="800">
                <a:solidFill>
                  <a:schemeClr val="dk1"/>
                </a:solidFill>
                <a:latin typeface="Open Sans"/>
                <a:ea typeface="Open Sans"/>
                <a:cs typeface="Open Sans"/>
                <a:sym typeface="Open Sans"/>
              </a:rPr>
              <a:t>Canada</a:t>
            </a:r>
            <a:endParaRPr b="1" sz="800">
              <a:solidFill>
                <a:schemeClr val="dk1"/>
              </a:solidFill>
              <a:latin typeface="Open Sans"/>
              <a:ea typeface="Open Sans"/>
              <a:cs typeface="Open Sans"/>
              <a:sym typeface="Open Sans"/>
            </a:endParaRPr>
          </a:p>
          <a:p>
            <a:pPr indent="0" lvl="0" marL="0" rtl="0" algn="l">
              <a:lnSpc>
                <a:spcPct val="115000"/>
              </a:lnSpc>
              <a:spcBef>
                <a:spcPts val="0"/>
              </a:spcBef>
              <a:spcAft>
                <a:spcPts val="0"/>
              </a:spcAft>
              <a:buNone/>
            </a:pPr>
            <a:r>
              <a:rPr lang="en-US" sz="800">
                <a:solidFill>
                  <a:schemeClr val="dk1"/>
                </a:solidFill>
              </a:rPr>
              <a:t>80 Sirocco Crescent  </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Ottawa ON, K2S 2C9 </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Canada</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Phone: +1 (613) 482-2215</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Email: info@caplinq.com</a:t>
            </a:r>
            <a:endParaRPr sz="800">
              <a:solidFill>
                <a:schemeClr val="dk1"/>
              </a:solidFill>
            </a:endParaRPr>
          </a:p>
        </p:txBody>
      </p:sp>
      <p:pic>
        <p:nvPicPr>
          <p:cNvPr id="28" name="Google Shape;28;p3"/>
          <p:cNvPicPr preferRelativeResize="0"/>
          <p:nvPr/>
        </p:nvPicPr>
        <p:blipFill>
          <a:blip r:embed="rId3">
            <a:alphaModFix/>
          </a:blip>
          <a:stretch>
            <a:fillRect/>
          </a:stretch>
        </p:blipFill>
        <p:spPr>
          <a:xfrm>
            <a:off x="3195186" y="9597725"/>
            <a:ext cx="1000577" cy="692700"/>
          </a:xfrm>
          <a:prstGeom prst="rect">
            <a:avLst/>
          </a:prstGeom>
          <a:noFill/>
          <a:ln>
            <a:noFill/>
          </a:ln>
        </p:spPr>
      </p:pic>
      <p:sp>
        <p:nvSpPr>
          <p:cNvPr id="29" name="Google Shape;29;p3"/>
          <p:cNvSpPr txBox="1"/>
          <p:nvPr/>
        </p:nvSpPr>
        <p:spPr>
          <a:xfrm>
            <a:off x="4343138" y="9436175"/>
            <a:ext cx="1412400" cy="1015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US" sz="800">
                <a:solidFill>
                  <a:schemeClr val="dk1"/>
                </a:solidFill>
                <a:latin typeface="Open Sans"/>
                <a:ea typeface="Open Sans"/>
                <a:cs typeface="Open Sans"/>
                <a:sym typeface="Open Sans"/>
              </a:rPr>
              <a:t>North America</a:t>
            </a:r>
            <a:endParaRPr b="1" sz="800">
              <a:solidFill>
                <a:schemeClr val="dk1"/>
              </a:solidFill>
              <a:latin typeface="Open Sans"/>
              <a:ea typeface="Open Sans"/>
              <a:cs typeface="Open Sans"/>
              <a:sym typeface="Open Sans"/>
            </a:endParaRPr>
          </a:p>
          <a:p>
            <a:pPr indent="0" lvl="0" marL="0" rtl="0" algn="l">
              <a:lnSpc>
                <a:spcPct val="115000"/>
              </a:lnSpc>
              <a:spcBef>
                <a:spcPts val="0"/>
              </a:spcBef>
              <a:spcAft>
                <a:spcPts val="0"/>
              </a:spcAft>
              <a:buNone/>
            </a:pPr>
            <a:r>
              <a:rPr lang="en-US" sz="800">
                <a:solidFill>
                  <a:schemeClr val="dk1"/>
                </a:solidFill>
              </a:rPr>
              <a:t>36927 Schoolcraft Rd</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Livonia, MI 48150</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United states</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+1 (313) 558-8243</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Email: info@caplinq.com</a:t>
            </a:r>
            <a:endParaRPr sz="800">
              <a:solidFill>
                <a:schemeClr val="dk1"/>
              </a:solidFill>
            </a:endParaRPr>
          </a:p>
        </p:txBody>
      </p:sp>
      <p:sp>
        <p:nvSpPr>
          <p:cNvPr id="30" name="Google Shape;30;p3"/>
          <p:cNvSpPr txBox="1"/>
          <p:nvPr/>
        </p:nvSpPr>
        <p:spPr>
          <a:xfrm>
            <a:off x="5902925" y="9436175"/>
            <a:ext cx="1412400" cy="1015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US" sz="800">
                <a:solidFill>
                  <a:schemeClr val="dk1"/>
                </a:solidFill>
                <a:latin typeface="Open Sans"/>
                <a:ea typeface="Open Sans"/>
                <a:cs typeface="Open Sans"/>
                <a:sym typeface="Open Sans"/>
              </a:rPr>
              <a:t>South East Asia</a:t>
            </a:r>
            <a:endParaRPr b="1" sz="800">
              <a:solidFill>
                <a:schemeClr val="dk1"/>
              </a:solidFill>
              <a:latin typeface="Open Sans"/>
              <a:ea typeface="Open Sans"/>
              <a:cs typeface="Open Sans"/>
              <a:sym typeface="Open Sans"/>
            </a:endParaRPr>
          </a:p>
          <a:p>
            <a:pPr indent="0" lvl="0" marL="0" rtl="0" algn="l">
              <a:lnSpc>
                <a:spcPct val="115000"/>
              </a:lnSpc>
              <a:spcBef>
                <a:spcPts val="0"/>
              </a:spcBef>
              <a:spcAft>
                <a:spcPts val="0"/>
              </a:spcAft>
              <a:buNone/>
            </a:pPr>
            <a:r>
              <a:rPr lang="en-US" sz="800">
                <a:solidFill>
                  <a:schemeClr val="dk1"/>
                </a:solidFill>
              </a:rPr>
              <a:t>S-08-07 Persiaran Triangle</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B Lepas, Penang 11900 </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Malaysia</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Phone: +60(12)4302223</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Email: info@caplinq.com</a:t>
            </a:r>
            <a:endParaRPr sz="800">
              <a:solidFill>
                <a:schemeClr val="dk1"/>
              </a:solidFill>
            </a:endParaRPr>
          </a:p>
        </p:txBody>
      </p:sp>
      <p:pic>
        <p:nvPicPr>
          <p:cNvPr id="31" name="Google Shape;31;p3"/>
          <p:cNvPicPr preferRelativeResize="0"/>
          <p:nvPr/>
        </p:nvPicPr>
        <p:blipFill>
          <a:blip r:embed="rId4">
            <a:alphaModFix/>
          </a:blip>
          <a:stretch>
            <a:fillRect/>
          </a:stretch>
        </p:blipFill>
        <p:spPr>
          <a:xfrm flipH="1" rot="10800000">
            <a:off x="1186950" y="9248325"/>
            <a:ext cx="5017026" cy="60725"/>
          </a:xfrm>
          <a:prstGeom prst="rect">
            <a:avLst/>
          </a:prstGeom>
          <a:noFill/>
          <a:ln>
            <a:noFill/>
          </a:ln>
        </p:spPr>
      </p:pic>
      <p:pic>
        <p:nvPicPr>
          <p:cNvPr id="32" name="Google Shape;32;p3"/>
          <p:cNvPicPr preferRelativeResize="0"/>
          <p:nvPr/>
        </p:nvPicPr>
        <p:blipFill>
          <a:blip r:embed="rId5">
            <a:alphaModFix/>
          </a:blip>
          <a:stretch>
            <a:fillRect/>
          </a:stretch>
        </p:blipFill>
        <p:spPr>
          <a:xfrm>
            <a:off x="0" y="10579100"/>
            <a:ext cx="7562850" cy="1143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CUSTOM_1">
    <p:spTree>
      <p:nvGrpSpPr>
        <p:cNvPr id="33" name="Shape 33"/>
        <p:cNvGrpSpPr/>
        <p:nvPr/>
      </p:nvGrpSpPr>
      <p:grpSpPr>
        <a:xfrm>
          <a:off x="0" y="0"/>
          <a:ext cx="0" cy="0"/>
          <a:chOff x="0" y="0"/>
          <a:chExt cx="0" cy="0"/>
        </a:xfrm>
      </p:grpSpPr>
      <p:pic>
        <p:nvPicPr>
          <p:cNvPr id="34" name="Google Shape;34;p4"/>
          <p:cNvPicPr preferRelativeResize="0"/>
          <p:nvPr/>
        </p:nvPicPr>
        <p:blipFill>
          <a:blip r:embed="rId2">
            <a:alphaModFix amt="39000"/>
          </a:blip>
          <a:stretch>
            <a:fillRect/>
          </a:stretch>
        </p:blipFill>
        <p:spPr>
          <a:xfrm rot="10800000">
            <a:off x="4310724" y="7551325"/>
            <a:ext cx="3252127" cy="3142076"/>
          </a:xfrm>
          <a:prstGeom prst="rect">
            <a:avLst/>
          </a:prstGeom>
          <a:noFill/>
          <a:ln>
            <a:noFill/>
          </a:ln>
        </p:spPr>
      </p:pic>
      <p:pic>
        <p:nvPicPr>
          <p:cNvPr id="35" name="Google Shape;35;p4"/>
          <p:cNvPicPr preferRelativeResize="0"/>
          <p:nvPr/>
        </p:nvPicPr>
        <p:blipFill>
          <a:blip r:embed="rId2">
            <a:alphaModFix amt="39000"/>
          </a:blip>
          <a:stretch>
            <a:fillRect/>
          </a:stretch>
        </p:blipFill>
        <p:spPr>
          <a:xfrm>
            <a:off x="-1" y="0"/>
            <a:ext cx="3252127" cy="3142076"/>
          </a:xfrm>
          <a:prstGeom prst="rect">
            <a:avLst/>
          </a:prstGeom>
          <a:noFill/>
          <a:ln>
            <a:noFill/>
          </a:ln>
        </p:spPr>
      </p:pic>
      <p:pic>
        <p:nvPicPr>
          <p:cNvPr id="36" name="Google Shape;36;p4"/>
          <p:cNvPicPr preferRelativeResize="0"/>
          <p:nvPr/>
        </p:nvPicPr>
        <p:blipFill>
          <a:blip r:embed="rId3">
            <a:alphaModFix/>
          </a:blip>
          <a:stretch>
            <a:fillRect/>
          </a:stretch>
        </p:blipFill>
        <p:spPr>
          <a:xfrm>
            <a:off x="0" y="10579100"/>
            <a:ext cx="7562850" cy="11430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378063" y="428232"/>
            <a:ext cx="6805200" cy="17823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Roboto"/>
              <a:buNone/>
              <a:defRPr i="0" sz="4400" u="none" cap="none" strike="noStrike">
                <a:solidFill>
                  <a:schemeClr val="dk1"/>
                </a:solidFill>
                <a:latin typeface="Roboto"/>
                <a:ea typeface="Roboto"/>
                <a:cs typeface="Roboto"/>
                <a:sym typeface="Roboto"/>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p:txBody>
      </p:sp>
      <p:sp>
        <p:nvSpPr>
          <p:cNvPr id="11" name="Google Shape;11;p1"/>
          <p:cNvSpPr txBox="1"/>
          <p:nvPr>
            <p:ph idx="1" type="body"/>
          </p:nvPr>
        </p:nvSpPr>
        <p:spPr>
          <a:xfrm>
            <a:off x="378063" y="2495127"/>
            <a:ext cx="6805200" cy="7057200"/>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Roboto"/>
              <a:buChar char="•"/>
              <a:defRPr i="0" sz="3200" u="none" cap="none" strike="noStrike">
                <a:solidFill>
                  <a:schemeClr val="dk1"/>
                </a:solidFill>
                <a:latin typeface="Roboto"/>
                <a:ea typeface="Roboto"/>
                <a:cs typeface="Roboto"/>
                <a:sym typeface="Roboto"/>
              </a:defRPr>
            </a:lvl1pPr>
            <a:lvl2pPr indent="-406400" lvl="1" marL="914400" marR="0" rtl="0" algn="l">
              <a:spcBef>
                <a:spcPts val="560"/>
              </a:spcBef>
              <a:spcAft>
                <a:spcPts val="0"/>
              </a:spcAft>
              <a:buClr>
                <a:schemeClr val="dk1"/>
              </a:buClr>
              <a:buSzPts val="2800"/>
              <a:buFont typeface="Roboto"/>
              <a:buChar char="–"/>
              <a:defRPr i="0" sz="2800" u="none" cap="none" strike="noStrike">
                <a:solidFill>
                  <a:schemeClr val="dk1"/>
                </a:solidFill>
                <a:latin typeface="Roboto"/>
                <a:ea typeface="Roboto"/>
                <a:cs typeface="Roboto"/>
                <a:sym typeface="Roboto"/>
              </a:defRPr>
            </a:lvl2pPr>
            <a:lvl3pPr indent="-381000" lvl="2" marL="1371600" marR="0" rtl="0" algn="l">
              <a:spcBef>
                <a:spcPts val="480"/>
              </a:spcBef>
              <a:spcAft>
                <a:spcPts val="0"/>
              </a:spcAft>
              <a:buClr>
                <a:schemeClr val="dk1"/>
              </a:buClr>
              <a:buSzPts val="2400"/>
              <a:buFont typeface="Roboto"/>
              <a:buChar char="•"/>
              <a:defRPr i="0" sz="2400" u="none" cap="none" strike="noStrike">
                <a:solidFill>
                  <a:schemeClr val="dk1"/>
                </a:solidFill>
                <a:latin typeface="Roboto"/>
                <a:ea typeface="Roboto"/>
                <a:cs typeface="Roboto"/>
                <a:sym typeface="Roboto"/>
              </a:defRPr>
            </a:lvl3pPr>
            <a:lvl4pPr indent="-355600" lvl="3" marL="1828800" marR="0" rtl="0" algn="l">
              <a:spcBef>
                <a:spcPts val="400"/>
              </a:spcBef>
              <a:spcAft>
                <a:spcPts val="0"/>
              </a:spcAft>
              <a:buClr>
                <a:schemeClr val="dk1"/>
              </a:buClr>
              <a:buSzPts val="2000"/>
              <a:buFont typeface="Roboto"/>
              <a:buChar char="–"/>
              <a:defRPr i="0" sz="2000" u="none" cap="none" strike="noStrike">
                <a:solidFill>
                  <a:schemeClr val="dk1"/>
                </a:solidFill>
                <a:latin typeface="Roboto"/>
                <a:ea typeface="Roboto"/>
                <a:cs typeface="Roboto"/>
                <a:sym typeface="Roboto"/>
              </a:defRPr>
            </a:lvl4pPr>
            <a:lvl5pPr indent="-355600" lvl="4" marL="2286000" marR="0" rtl="0" algn="l">
              <a:spcBef>
                <a:spcPts val="400"/>
              </a:spcBef>
              <a:spcAft>
                <a:spcPts val="0"/>
              </a:spcAft>
              <a:buClr>
                <a:schemeClr val="dk1"/>
              </a:buClr>
              <a:buSzPts val="2000"/>
              <a:buFont typeface="Roboto"/>
              <a:buChar char="»"/>
              <a:defRPr i="0" sz="2000" u="none" cap="none" strike="noStrike">
                <a:solidFill>
                  <a:schemeClr val="dk1"/>
                </a:solidFill>
                <a:latin typeface="Roboto"/>
                <a:ea typeface="Roboto"/>
                <a:cs typeface="Roboto"/>
                <a:sym typeface="Roboto"/>
              </a:defRPr>
            </a:lvl5pPr>
            <a:lvl6pPr indent="-355600" lvl="5" marL="2743200" marR="0" rtl="0" algn="l">
              <a:spcBef>
                <a:spcPts val="400"/>
              </a:spcBef>
              <a:spcAft>
                <a:spcPts val="0"/>
              </a:spcAft>
              <a:buClr>
                <a:schemeClr val="dk1"/>
              </a:buClr>
              <a:buSzPts val="2000"/>
              <a:buFont typeface="Roboto"/>
              <a:buChar char="•"/>
              <a:defRPr i="0" sz="2000" u="none" cap="none" strike="noStrike">
                <a:solidFill>
                  <a:schemeClr val="dk1"/>
                </a:solidFill>
                <a:latin typeface="Roboto"/>
                <a:ea typeface="Roboto"/>
                <a:cs typeface="Roboto"/>
                <a:sym typeface="Roboto"/>
              </a:defRPr>
            </a:lvl6pPr>
            <a:lvl7pPr indent="-355600" lvl="6" marL="3200400" marR="0" rtl="0" algn="l">
              <a:spcBef>
                <a:spcPts val="400"/>
              </a:spcBef>
              <a:spcAft>
                <a:spcPts val="0"/>
              </a:spcAft>
              <a:buClr>
                <a:schemeClr val="dk1"/>
              </a:buClr>
              <a:buSzPts val="2000"/>
              <a:buFont typeface="Roboto"/>
              <a:buChar char="•"/>
              <a:defRPr i="0" sz="2000" u="none" cap="none" strike="noStrike">
                <a:solidFill>
                  <a:schemeClr val="dk1"/>
                </a:solidFill>
                <a:latin typeface="Roboto"/>
                <a:ea typeface="Roboto"/>
                <a:cs typeface="Roboto"/>
                <a:sym typeface="Roboto"/>
              </a:defRPr>
            </a:lvl7pPr>
            <a:lvl8pPr indent="-355600" lvl="7" marL="3657600" marR="0" rtl="0" algn="l">
              <a:spcBef>
                <a:spcPts val="400"/>
              </a:spcBef>
              <a:spcAft>
                <a:spcPts val="0"/>
              </a:spcAft>
              <a:buClr>
                <a:schemeClr val="dk1"/>
              </a:buClr>
              <a:buSzPts val="2000"/>
              <a:buFont typeface="Roboto"/>
              <a:buChar char="•"/>
              <a:defRPr i="0" sz="2000" u="none" cap="none" strike="noStrike">
                <a:solidFill>
                  <a:schemeClr val="dk1"/>
                </a:solidFill>
                <a:latin typeface="Roboto"/>
                <a:ea typeface="Roboto"/>
                <a:cs typeface="Roboto"/>
                <a:sym typeface="Roboto"/>
              </a:defRPr>
            </a:lvl8pPr>
            <a:lvl9pPr indent="-355600" lvl="8" marL="4114800" marR="0" rtl="0" algn="l">
              <a:spcBef>
                <a:spcPts val="400"/>
              </a:spcBef>
              <a:spcAft>
                <a:spcPts val="0"/>
              </a:spcAft>
              <a:buClr>
                <a:schemeClr val="dk1"/>
              </a:buClr>
              <a:buSzPts val="2000"/>
              <a:buFont typeface="Roboto"/>
              <a:buChar char="•"/>
              <a:defRPr i="0" sz="2000" u="none" cap="none" strike="noStrike">
                <a:solidFill>
                  <a:schemeClr val="dk1"/>
                </a:solidFill>
                <a:latin typeface="Roboto"/>
                <a:ea typeface="Roboto"/>
                <a:cs typeface="Roboto"/>
                <a:sym typeface="Roboto"/>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6.png"/><Relationship Id="rId4" Type="http://schemas.openxmlformats.org/officeDocument/2006/relationships/image" Target="../media/image2.png"/><Relationship Id="rId5"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 name="Shape 40"/>
        <p:cNvGrpSpPr/>
        <p:nvPr/>
      </p:nvGrpSpPr>
      <p:grpSpPr>
        <a:xfrm>
          <a:off x="0" y="0"/>
          <a:ext cx="0" cy="0"/>
          <a:chOff x="0" y="0"/>
          <a:chExt cx="0" cy="0"/>
        </a:xfrm>
      </p:grpSpPr>
      <p:graphicFrame>
        <p:nvGraphicFramePr>
          <p:cNvPr id="41" name="Google Shape;41;p5"/>
          <p:cNvGraphicFramePr/>
          <p:nvPr/>
        </p:nvGraphicFramePr>
        <p:xfrm>
          <a:off x="255425" y="4367338"/>
          <a:ext cx="3000000" cy="3000000"/>
        </p:xfrm>
        <a:graphic>
          <a:graphicData uri="http://schemas.openxmlformats.org/drawingml/2006/table">
            <a:tbl>
              <a:tblPr>
                <a:noFill/>
                <a:tableStyleId>{CE4E0BE3-7E9D-40E8-979D-1DF90C332438}</a:tableStyleId>
              </a:tblPr>
              <a:tblGrid>
                <a:gridCol w="1319175"/>
                <a:gridCol w="743225"/>
                <a:gridCol w="624250"/>
                <a:gridCol w="644950"/>
                <a:gridCol w="608750"/>
                <a:gridCol w="660425"/>
                <a:gridCol w="551700"/>
                <a:gridCol w="530975"/>
                <a:gridCol w="579725"/>
                <a:gridCol w="738100"/>
              </a:tblGrid>
              <a:tr h="224625">
                <a:tc rowSpan="2">
                  <a:txBody>
                    <a:bodyPr/>
                    <a:lstStyle/>
                    <a:p>
                      <a:pPr indent="0" lvl="0" marL="0" rtl="0" algn="ctr">
                        <a:lnSpc>
                          <a:spcPct val="115000"/>
                        </a:lnSpc>
                        <a:spcBef>
                          <a:spcPts val="0"/>
                        </a:spcBef>
                        <a:spcAft>
                          <a:spcPts val="0"/>
                        </a:spcAft>
                        <a:buNone/>
                      </a:pPr>
                      <a:r>
                        <a:rPr b="1" lang="en-US" sz="1000">
                          <a:solidFill>
                            <a:schemeClr val="lt1"/>
                          </a:solidFill>
                          <a:latin typeface="Roboto"/>
                          <a:ea typeface="Roboto"/>
                          <a:cs typeface="Roboto"/>
                          <a:sym typeface="Roboto"/>
                        </a:rPr>
                        <a:t>Alloy</a:t>
                      </a:r>
                      <a:endParaRPr b="1" sz="1000">
                        <a:solidFill>
                          <a:schemeClr val="lt1"/>
                        </a:solidFill>
                        <a:highlight>
                          <a:schemeClr val="lt1"/>
                        </a:highlight>
                        <a:latin typeface="Roboto"/>
                        <a:ea typeface="Roboto"/>
                        <a:cs typeface="Roboto"/>
                        <a:sym typeface="Roboto"/>
                      </a:endParaRPr>
                    </a:p>
                  </a:txBody>
                  <a:tcPr marT="24775" marB="24775" marR="24775" marL="24775" anchor="ctr">
                    <a:lnL cap="flat" cmpd="sng" w="9525">
                      <a:solidFill>
                        <a:srgbClr val="391212">
                          <a:alpha val="0"/>
                        </a:srgbClr>
                      </a:solidFill>
                      <a:prstDash val="solid"/>
                      <a:round/>
                      <a:headEnd len="sm" w="sm" type="none"/>
                      <a:tailEnd len="sm" w="sm" type="none"/>
                    </a:lnL>
                    <a:lnR cap="flat" cmpd="sng" w="9525">
                      <a:solidFill>
                        <a:srgbClr val="391212">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D8D8D8"/>
                      </a:solidFill>
                      <a:prstDash val="solid"/>
                      <a:round/>
                      <a:headEnd len="sm" w="sm" type="none"/>
                      <a:tailEnd len="sm" w="sm" type="none"/>
                    </a:lnB>
                    <a:solidFill>
                      <a:srgbClr val="9C0A0E"/>
                    </a:solidFill>
                  </a:tcPr>
                </a:tc>
                <a:tc gridSpan="9">
                  <a:txBody>
                    <a:bodyPr/>
                    <a:lstStyle/>
                    <a:p>
                      <a:pPr indent="0" lvl="0" marL="0" rtl="0" algn="ctr">
                        <a:lnSpc>
                          <a:spcPct val="115000"/>
                        </a:lnSpc>
                        <a:spcBef>
                          <a:spcPts val="0"/>
                        </a:spcBef>
                        <a:spcAft>
                          <a:spcPts val="0"/>
                        </a:spcAft>
                        <a:buNone/>
                      </a:pPr>
                      <a:r>
                        <a:rPr b="1" lang="en-US" sz="1000">
                          <a:solidFill>
                            <a:schemeClr val="lt1"/>
                          </a:solidFill>
                          <a:latin typeface="Roboto"/>
                          <a:ea typeface="Roboto"/>
                          <a:cs typeface="Roboto"/>
                          <a:sym typeface="Roboto"/>
                        </a:rPr>
                        <a:t>Chemical composition (wt.%)</a:t>
                      </a:r>
                      <a:endParaRPr b="1" sz="1000">
                        <a:solidFill>
                          <a:schemeClr val="lt1"/>
                        </a:solidFill>
                        <a:latin typeface="Roboto"/>
                        <a:ea typeface="Roboto"/>
                        <a:cs typeface="Roboto"/>
                        <a:sym typeface="Roboto"/>
                      </a:endParaRPr>
                    </a:p>
                  </a:txBody>
                  <a:tcPr marT="24775" marB="24775" marR="24775" marL="24775" anchor="ctr">
                    <a:lnL cap="flat" cmpd="sng" w="9525">
                      <a:solidFill>
                        <a:srgbClr val="391212">
                          <a:alpha val="0"/>
                        </a:srgbClr>
                      </a:solidFill>
                      <a:prstDash val="solid"/>
                      <a:round/>
                      <a:headEnd len="sm" w="sm" type="none"/>
                      <a:tailEnd len="sm" w="sm" type="none"/>
                    </a:lnL>
                    <a:lnR cap="flat" cmpd="sng" w="9525">
                      <a:solidFill>
                        <a:srgbClr val="391212">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D8D8D8">
                          <a:alpha val="0"/>
                        </a:srgbClr>
                      </a:solidFill>
                      <a:prstDash val="solid"/>
                      <a:round/>
                      <a:headEnd len="sm" w="sm" type="none"/>
                      <a:tailEnd len="sm" w="sm" type="none"/>
                    </a:lnB>
                    <a:solidFill>
                      <a:srgbClr val="9C0A0E"/>
                    </a:solidFill>
                  </a:tcPr>
                </a:tc>
                <a:tc hMerge="1"/>
                <a:tc hMerge="1"/>
                <a:tc hMerge="1"/>
                <a:tc hMerge="1"/>
                <a:tc hMerge="1"/>
                <a:tc hMerge="1"/>
                <a:tc hMerge="1"/>
                <a:tc hMerge="1"/>
              </a:tr>
              <a:tr h="203900">
                <a:tc vMerge="1"/>
                <a:tc>
                  <a:txBody>
                    <a:bodyPr/>
                    <a:lstStyle/>
                    <a:p>
                      <a:pPr indent="0" lvl="0" marL="0" rtl="0" algn="ctr">
                        <a:lnSpc>
                          <a:spcPct val="115000"/>
                        </a:lnSpc>
                        <a:spcBef>
                          <a:spcPts val="0"/>
                        </a:spcBef>
                        <a:spcAft>
                          <a:spcPts val="0"/>
                        </a:spcAft>
                        <a:buNone/>
                      </a:pPr>
                      <a:r>
                        <a:rPr lang="en-US" sz="1000">
                          <a:latin typeface="Roboto"/>
                          <a:ea typeface="Roboto"/>
                          <a:cs typeface="Roboto"/>
                          <a:sym typeface="Roboto"/>
                        </a:rPr>
                        <a:t>Sn</a:t>
                      </a:r>
                      <a:endParaRPr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alpha val="0"/>
                        </a:srgbClr>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000">
                          <a:latin typeface="Roboto"/>
                          <a:ea typeface="Roboto"/>
                          <a:cs typeface="Roboto"/>
                          <a:sym typeface="Roboto"/>
                        </a:rPr>
                        <a:t>Pb</a:t>
                      </a:r>
                      <a:endParaRPr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alpha val="0"/>
                        </a:srgbClr>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000">
                          <a:latin typeface="Roboto"/>
                          <a:ea typeface="Roboto"/>
                          <a:cs typeface="Roboto"/>
                          <a:sym typeface="Roboto"/>
                        </a:rPr>
                        <a:t>Sb</a:t>
                      </a:r>
                      <a:endParaRPr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alpha val="0"/>
                        </a:srgbClr>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000">
                          <a:latin typeface="Roboto"/>
                          <a:ea typeface="Roboto"/>
                          <a:cs typeface="Roboto"/>
                          <a:sym typeface="Roboto"/>
                        </a:rPr>
                        <a:t>Cu</a:t>
                      </a:r>
                      <a:endParaRPr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alpha val="0"/>
                        </a:srgbClr>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000">
                          <a:latin typeface="Roboto"/>
                          <a:ea typeface="Roboto"/>
                          <a:cs typeface="Roboto"/>
                          <a:sym typeface="Roboto"/>
                        </a:rPr>
                        <a:t>Bi</a:t>
                      </a:r>
                      <a:endParaRPr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alpha val="0"/>
                        </a:srgbClr>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000">
                          <a:latin typeface="Roboto"/>
                          <a:ea typeface="Roboto"/>
                          <a:cs typeface="Roboto"/>
                          <a:sym typeface="Roboto"/>
                        </a:rPr>
                        <a:t>Ag</a:t>
                      </a:r>
                      <a:endParaRPr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alpha val="0"/>
                        </a:srgbClr>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000">
                          <a:latin typeface="Roboto"/>
                          <a:ea typeface="Roboto"/>
                          <a:cs typeface="Roboto"/>
                          <a:sym typeface="Roboto"/>
                        </a:rPr>
                        <a:t>Fe</a:t>
                      </a:r>
                      <a:endParaRPr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alpha val="0"/>
                        </a:srgbClr>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000">
                          <a:latin typeface="Roboto"/>
                          <a:ea typeface="Roboto"/>
                          <a:cs typeface="Roboto"/>
                          <a:sym typeface="Roboto"/>
                        </a:rPr>
                        <a:t>Al</a:t>
                      </a:r>
                      <a:endParaRPr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alpha val="0"/>
                        </a:srgbClr>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000">
                          <a:latin typeface="Roboto"/>
                          <a:ea typeface="Roboto"/>
                          <a:cs typeface="Roboto"/>
                          <a:sym typeface="Roboto"/>
                        </a:rPr>
                        <a:t>Cd</a:t>
                      </a:r>
                      <a:endParaRPr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alpha val="0"/>
                        </a:srgbClr>
                      </a:solidFill>
                      <a:prstDash val="solid"/>
                      <a:round/>
                      <a:headEnd len="sm" w="sm" type="none"/>
                      <a:tailEnd len="sm" w="sm" type="none"/>
                    </a:lnT>
                    <a:lnB cap="flat" cmpd="sng" w="9525">
                      <a:solidFill>
                        <a:srgbClr val="D8D8D8"/>
                      </a:solidFill>
                      <a:prstDash val="solid"/>
                      <a:round/>
                      <a:headEnd len="sm" w="sm" type="none"/>
                      <a:tailEnd len="sm" w="sm" type="none"/>
                    </a:lnB>
                  </a:tcPr>
                </a:tc>
              </a:tr>
              <a:tr h="286800">
                <a:tc>
                  <a:txBody>
                    <a:bodyPr/>
                    <a:lstStyle/>
                    <a:p>
                      <a:pPr indent="0" lvl="0" marL="0" rtl="0" algn="l">
                        <a:lnSpc>
                          <a:spcPct val="115000"/>
                        </a:lnSpc>
                        <a:spcBef>
                          <a:spcPts val="0"/>
                        </a:spcBef>
                        <a:spcAft>
                          <a:spcPts val="0"/>
                        </a:spcAft>
                        <a:buNone/>
                      </a:pPr>
                      <a:r>
                        <a:rPr b="1" lang="en-US" sz="1000">
                          <a:latin typeface="Roboto"/>
                          <a:ea typeface="Roboto"/>
                          <a:cs typeface="Roboto"/>
                          <a:sym typeface="Roboto"/>
                        </a:rPr>
                        <a:t>Sn96.5-Ag3.0 -Cu0.5</a:t>
                      </a:r>
                      <a:endParaRPr b="1"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Roboto"/>
                          <a:ea typeface="Roboto"/>
                          <a:cs typeface="Roboto"/>
                          <a:sym typeface="Roboto"/>
                        </a:rPr>
                        <a:t>Bal.</a:t>
                      </a:r>
                      <a:endParaRPr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Roboto"/>
                          <a:ea typeface="Roboto"/>
                          <a:cs typeface="Roboto"/>
                          <a:sym typeface="Roboto"/>
                        </a:rPr>
                        <a:t> &lt; 0.10</a:t>
                      </a:r>
                      <a:endParaRPr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Roboto"/>
                          <a:ea typeface="Roboto"/>
                          <a:cs typeface="Roboto"/>
                          <a:sym typeface="Roboto"/>
                        </a:rPr>
                        <a:t> &lt; 0.10</a:t>
                      </a:r>
                      <a:endParaRPr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Roboto"/>
                          <a:ea typeface="Roboto"/>
                          <a:cs typeface="Roboto"/>
                          <a:sym typeface="Roboto"/>
                        </a:rPr>
                        <a:t>0.5±0.2</a:t>
                      </a:r>
                      <a:endParaRPr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Roboto"/>
                          <a:ea typeface="Roboto"/>
                          <a:cs typeface="Roboto"/>
                          <a:sym typeface="Roboto"/>
                        </a:rPr>
                        <a:t>&lt;0.10</a:t>
                      </a:r>
                      <a:endParaRPr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Roboto"/>
                          <a:ea typeface="Roboto"/>
                          <a:cs typeface="Roboto"/>
                          <a:sym typeface="Roboto"/>
                        </a:rPr>
                        <a:t>3.0±0.2</a:t>
                      </a:r>
                      <a:endParaRPr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Roboto"/>
                          <a:ea typeface="Roboto"/>
                          <a:cs typeface="Roboto"/>
                          <a:sym typeface="Roboto"/>
                        </a:rPr>
                        <a:t>&lt;0.02</a:t>
                      </a:r>
                      <a:endParaRPr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Roboto"/>
                          <a:ea typeface="Roboto"/>
                          <a:cs typeface="Roboto"/>
                          <a:sym typeface="Roboto"/>
                        </a:rPr>
                        <a:t>&lt;0.002</a:t>
                      </a:r>
                      <a:endParaRPr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Roboto"/>
                          <a:ea typeface="Roboto"/>
                          <a:cs typeface="Roboto"/>
                          <a:sym typeface="Roboto"/>
                        </a:rPr>
                        <a:t>&lt;0.002</a:t>
                      </a:r>
                      <a:endParaRPr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r>
            </a:tbl>
          </a:graphicData>
        </a:graphic>
      </p:graphicFrame>
      <p:sp>
        <p:nvSpPr>
          <p:cNvPr id="42" name="Google Shape;42;p5"/>
          <p:cNvSpPr txBox="1"/>
          <p:nvPr/>
        </p:nvSpPr>
        <p:spPr>
          <a:xfrm>
            <a:off x="255425" y="2210250"/>
            <a:ext cx="7059900" cy="1491000"/>
          </a:xfrm>
          <a:prstGeom prst="rect">
            <a:avLst/>
          </a:prstGeom>
          <a:noFill/>
          <a:ln>
            <a:noFill/>
          </a:ln>
        </p:spPr>
        <p:txBody>
          <a:bodyPr anchorCtr="0" anchor="t" bIns="91425" lIns="0" spcFirstLastPara="1" rIns="91425" wrap="square" tIns="91425">
            <a:spAutoFit/>
          </a:bodyPr>
          <a:lstStyle/>
          <a:p>
            <a:pPr indent="0" lvl="0" marL="0" rtl="0" algn="just">
              <a:lnSpc>
                <a:spcPct val="115000"/>
              </a:lnSpc>
              <a:spcBef>
                <a:spcPts val="0"/>
              </a:spcBef>
              <a:spcAft>
                <a:spcPts val="0"/>
              </a:spcAft>
              <a:buClr>
                <a:schemeClr val="dk1"/>
              </a:buClr>
              <a:buSzPts val="1100"/>
              <a:buFont typeface="Arial"/>
              <a:buNone/>
            </a:pPr>
            <a:r>
              <a:rPr b="1" lang="en-US" sz="1200">
                <a:solidFill>
                  <a:schemeClr val="dk1"/>
                </a:solidFill>
                <a:latin typeface="Roboto"/>
                <a:ea typeface="Roboto"/>
                <a:cs typeface="Roboto"/>
                <a:sym typeface="Roboto"/>
              </a:rPr>
              <a:t>LINQALLOY-SP-SAC305</a:t>
            </a:r>
            <a:r>
              <a:rPr lang="en-US" sz="1150">
                <a:solidFill>
                  <a:schemeClr val="dk1"/>
                </a:solidFill>
                <a:latin typeface="Roboto"/>
                <a:ea typeface="Roboto"/>
                <a:cs typeface="Roboto"/>
                <a:sym typeface="Roboto"/>
              </a:rPr>
              <a:t> is is a lead free, no clean, solder paste that has been designed for Surface Mount Technology(SMT). This solder paste is crafted with refined tin powder that allows for exceptional printing capabilities and minimal oxide content.</a:t>
            </a:r>
            <a:endParaRPr sz="1150">
              <a:solidFill>
                <a:schemeClr val="dk1"/>
              </a:solidFill>
              <a:latin typeface="Roboto"/>
              <a:ea typeface="Roboto"/>
              <a:cs typeface="Roboto"/>
              <a:sym typeface="Roboto"/>
            </a:endParaRPr>
          </a:p>
          <a:p>
            <a:pPr indent="0" lvl="0" marL="0" rtl="0" algn="just">
              <a:lnSpc>
                <a:spcPct val="115000"/>
              </a:lnSpc>
              <a:spcBef>
                <a:spcPts val="800"/>
              </a:spcBef>
              <a:spcAft>
                <a:spcPts val="800"/>
              </a:spcAft>
              <a:buClr>
                <a:schemeClr val="dk1"/>
              </a:buClr>
              <a:buSzPts val="1100"/>
              <a:buFont typeface="Arial"/>
              <a:buNone/>
            </a:pPr>
            <a:r>
              <a:rPr lang="en-US" sz="1150">
                <a:solidFill>
                  <a:schemeClr val="dk1"/>
                </a:solidFill>
                <a:latin typeface="Roboto"/>
                <a:ea typeface="Roboto"/>
                <a:cs typeface="Roboto"/>
                <a:sym typeface="Roboto"/>
              </a:rPr>
              <a:t>This solder paste has enhanced flux content (higher %) that guarantees higher reliability. With is low </a:t>
            </a:r>
            <a:r>
              <a:rPr lang="en-US" sz="1150">
                <a:solidFill>
                  <a:schemeClr val="dk1"/>
                </a:solidFill>
                <a:latin typeface="Roboto"/>
                <a:ea typeface="Roboto"/>
                <a:cs typeface="Roboto"/>
                <a:sym typeface="Roboto"/>
              </a:rPr>
              <a:t>iconic</a:t>
            </a:r>
            <a:r>
              <a:rPr lang="en-US" sz="1150">
                <a:solidFill>
                  <a:schemeClr val="dk1"/>
                </a:solidFill>
                <a:latin typeface="Roboto"/>
                <a:ea typeface="Roboto"/>
                <a:cs typeface="Roboto"/>
                <a:sym typeface="Roboto"/>
              </a:rPr>
              <a:t> activator system it leaves </a:t>
            </a:r>
            <a:r>
              <a:rPr lang="en-US" sz="1150">
                <a:solidFill>
                  <a:schemeClr val="dk1"/>
                </a:solidFill>
                <a:latin typeface="Roboto"/>
                <a:ea typeface="Roboto"/>
                <a:cs typeface="Roboto"/>
                <a:sym typeface="Roboto"/>
              </a:rPr>
              <a:t>behind</a:t>
            </a:r>
            <a:r>
              <a:rPr lang="en-US" sz="1150">
                <a:solidFill>
                  <a:schemeClr val="dk1"/>
                </a:solidFill>
                <a:latin typeface="Roboto"/>
                <a:ea typeface="Roboto"/>
                <a:cs typeface="Roboto"/>
                <a:sym typeface="Roboto"/>
              </a:rPr>
              <a:t> minimal residues post reflow resulting in exceptionally high insulation resistance and excellent reliability.</a:t>
            </a:r>
            <a:endParaRPr sz="1150">
              <a:solidFill>
                <a:schemeClr val="dk1"/>
              </a:solidFill>
              <a:latin typeface="Roboto"/>
              <a:ea typeface="Roboto"/>
              <a:cs typeface="Roboto"/>
              <a:sym typeface="Roboto"/>
            </a:endParaRPr>
          </a:p>
        </p:txBody>
      </p:sp>
      <p:sp>
        <p:nvSpPr>
          <p:cNvPr id="43" name="Google Shape;43;p5"/>
          <p:cNvSpPr txBox="1"/>
          <p:nvPr/>
        </p:nvSpPr>
        <p:spPr>
          <a:xfrm>
            <a:off x="255425" y="658200"/>
            <a:ext cx="4122900" cy="492600"/>
          </a:xfrm>
          <a:prstGeom prst="rect">
            <a:avLst/>
          </a:prstGeom>
          <a:noFill/>
          <a:ln>
            <a:noFill/>
          </a:ln>
        </p:spPr>
        <p:txBody>
          <a:bodyPr anchorCtr="0" anchor="t" bIns="91425" lIns="0" spcFirstLastPara="1" rIns="91425" wrap="square" tIns="91425">
            <a:spAutoFit/>
          </a:bodyPr>
          <a:lstStyle/>
          <a:p>
            <a:pPr indent="0" lvl="0" marL="0" rtl="0" algn="l">
              <a:lnSpc>
                <a:spcPct val="115000"/>
              </a:lnSpc>
              <a:spcBef>
                <a:spcPts val="0"/>
              </a:spcBef>
              <a:spcAft>
                <a:spcPts val="0"/>
              </a:spcAft>
              <a:buNone/>
            </a:pPr>
            <a:r>
              <a:rPr lang="en-US" sz="2000">
                <a:solidFill>
                  <a:schemeClr val="dk1"/>
                </a:solidFill>
              </a:rPr>
              <a:t>SAC305 Solder Paste</a:t>
            </a:r>
            <a:endParaRPr sz="2000">
              <a:solidFill>
                <a:schemeClr val="dk1"/>
              </a:solidFill>
            </a:endParaRPr>
          </a:p>
        </p:txBody>
      </p:sp>
      <p:sp>
        <p:nvSpPr>
          <p:cNvPr id="44" name="Google Shape;44;p5"/>
          <p:cNvSpPr txBox="1"/>
          <p:nvPr/>
        </p:nvSpPr>
        <p:spPr>
          <a:xfrm>
            <a:off x="255425" y="9436175"/>
            <a:ext cx="1412400" cy="1015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US" sz="800">
                <a:solidFill>
                  <a:schemeClr val="dk1"/>
                </a:solidFill>
                <a:latin typeface="Open Sans"/>
                <a:ea typeface="Open Sans"/>
                <a:cs typeface="Open Sans"/>
                <a:sym typeface="Open Sans"/>
              </a:rPr>
              <a:t>Europe</a:t>
            </a:r>
            <a:endParaRPr b="1" sz="800">
              <a:solidFill>
                <a:schemeClr val="dk1"/>
              </a:solidFill>
              <a:latin typeface="Open Sans"/>
              <a:ea typeface="Open Sans"/>
              <a:cs typeface="Open Sans"/>
              <a:sym typeface="Open Sans"/>
            </a:endParaRPr>
          </a:p>
          <a:p>
            <a:pPr indent="0" lvl="0" marL="0" rtl="0" algn="l">
              <a:lnSpc>
                <a:spcPct val="115000"/>
              </a:lnSpc>
              <a:spcBef>
                <a:spcPts val="0"/>
              </a:spcBef>
              <a:spcAft>
                <a:spcPts val="0"/>
              </a:spcAft>
              <a:buNone/>
            </a:pPr>
            <a:r>
              <a:rPr lang="en-US" sz="800">
                <a:solidFill>
                  <a:schemeClr val="dk1"/>
                </a:solidFill>
              </a:rPr>
              <a:t>Industrieweg 15E, </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1566JN Assendelft</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The Netherlands</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Phone: +31 (20) 893 2224</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Email: info@caplinq.com</a:t>
            </a:r>
            <a:endParaRPr sz="800">
              <a:solidFill>
                <a:schemeClr val="dk1"/>
              </a:solidFill>
            </a:endParaRPr>
          </a:p>
        </p:txBody>
      </p:sp>
      <p:sp>
        <p:nvSpPr>
          <p:cNvPr id="45" name="Google Shape;45;p5"/>
          <p:cNvSpPr txBox="1"/>
          <p:nvPr/>
        </p:nvSpPr>
        <p:spPr>
          <a:xfrm>
            <a:off x="1725300" y="9436175"/>
            <a:ext cx="1412400" cy="1015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US" sz="800">
                <a:solidFill>
                  <a:schemeClr val="dk1"/>
                </a:solidFill>
                <a:latin typeface="Open Sans"/>
                <a:ea typeface="Open Sans"/>
                <a:cs typeface="Open Sans"/>
                <a:sym typeface="Open Sans"/>
              </a:rPr>
              <a:t>Canada</a:t>
            </a:r>
            <a:endParaRPr b="1" sz="800">
              <a:solidFill>
                <a:schemeClr val="dk1"/>
              </a:solidFill>
              <a:latin typeface="Open Sans"/>
              <a:ea typeface="Open Sans"/>
              <a:cs typeface="Open Sans"/>
              <a:sym typeface="Open Sans"/>
            </a:endParaRPr>
          </a:p>
          <a:p>
            <a:pPr indent="0" lvl="0" marL="0" rtl="0" algn="l">
              <a:lnSpc>
                <a:spcPct val="115000"/>
              </a:lnSpc>
              <a:spcBef>
                <a:spcPts val="0"/>
              </a:spcBef>
              <a:spcAft>
                <a:spcPts val="0"/>
              </a:spcAft>
              <a:buNone/>
            </a:pPr>
            <a:r>
              <a:rPr lang="en-US" sz="800">
                <a:solidFill>
                  <a:schemeClr val="dk1"/>
                </a:solidFill>
              </a:rPr>
              <a:t>80 Sirocco Crescent  </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Ottawa ON, K2S 2C9 </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Canada</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Phone: +1 (613) 482-2215</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Email: info@caplinq.com</a:t>
            </a:r>
            <a:endParaRPr sz="800">
              <a:solidFill>
                <a:schemeClr val="dk1"/>
              </a:solidFill>
            </a:endParaRPr>
          </a:p>
        </p:txBody>
      </p:sp>
      <p:pic>
        <p:nvPicPr>
          <p:cNvPr id="46" name="Google Shape;46;p5"/>
          <p:cNvPicPr preferRelativeResize="0"/>
          <p:nvPr/>
        </p:nvPicPr>
        <p:blipFill>
          <a:blip r:embed="rId3">
            <a:alphaModFix/>
          </a:blip>
          <a:stretch>
            <a:fillRect/>
          </a:stretch>
        </p:blipFill>
        <p:spPr>
          <a:xfrm>
            <a:off x="3195186" y="9597725"/>
            <a:ext cx="1000577" cy="692700"/>
          </a:xfrm>
          <a:prstGeom prst="rect">
            <a:avLst/>
          </a:prstGeom>
          <a:noFill/>
          <a:ln>
            <a:noFill/>
          </a:ln>
        </p:spPr>
      </p:pic>
      <p:sp>
        <p:nvSpPr>
          <p:cNvPr id="47" name="Google Shape;47;p5"/>
          <p:cNvSpPr txBox="1"/>
          <p:nvPr/>
        </p:nvSpPr>
        <p:spPr>
          <a:xfrm>
            <a:off x="4343138" y="9436175"/>
            <a:ext cx="1412400" cy="1015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US" sz="800">
                <a:solidFill>
                  <a:schemeClr val="dk1"/>
                </a:solidFill>
                <a:latin typeface="Open Sans"/>
                <a:ea typeface="Open Sans"/>
                <a:cs typeface="Open Sans"/>
                <a:sym typeface="Open Sans"/>
              </a:rPr>
              <a:t>North America</a:t>
            </a:r>
            <a:endParaRPr b="1" sz="800">
              <a:solidFill>
                <a:schemeClr val="dk1"/>
              </a:solidFill>
              <a:latin typeface="Open Sans"/>
              <a:ea typeface="Open Sans"/>
              <a:cs typeface="Open Sans"/>
              <a:sym typeface="Open Sans"/>
            </a:endParaRPr>
          </a:p>
          <a:p>
            <a:pPr indent="0" lvl="0" marL="0" rtl="0" algn="l">
              <a:lnSpc>
                <a:spcPct val="115000"/>
              </a:lnSpc>
              <a:spcBef>
                <a:spcPts val="0"/>
              </a:spcBef>
              <a:spcAft>
                <a:spcPts val="0"/>
              </a:spcAft>
              <a:buNone/>
            </a:pPr>
            <a:r>
              <a:rPr lang="en-US" sz="800">
                <a:solidFill>
                  <a:schemeClr val="dk1"/>
                </a:solidFill>
              </a:rPr>
              <a:t>36927 Schoolcraft Rd</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Livonia, MI 48150</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United States</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Phone: +1 (313) 558-8243</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Email: info@caplinq.com</a:t>
            </a:r>
            <a:endParaRPr sz="800">
              <a:solidFill>
                <a:schemeClr val="dk1"/>
              </a:solidFill>
            </a:endParaRPr>
          </a:p>
        </p:txBody>
      </p:sp>
      <p:sp>
        <p:nvSpPr>
          <p:cNvPr id="48" name="Google Shape;48;p5"/>
          <p:cNvSpPr txBox="1"/>
          <p:nvPr/>
        </p:nvSpPr>
        <p:spPr>
          <a:xfrm>
            <a:off x="5902925" y="9436175"/>
            <a:ext cx="1412400" cy="1015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US" sz="800">
                <a:solidFill>
                  <a:schemeClr val="dk1"/>
                </a:solidFill>
                <a:latin typeface="Open Sans"/>
                <a:ea typeface="Open Sans"/>
                <a:cs typeface="Open Sans"/>
                <a:sym typeface="Open Sans"/>
              </a:rPr>
              <a:t>South East Asia</a:t>
            </a:r>
            <a:endParaRPr b="1" sz="800">
              <a:solidFill>
                <a:schemeClr val="dk1"/>
              </a:solidFill>
              <a:latin typeface="Open Sans"/>
              <a:ea typeface="Open Sans"/>
              <a:cs typeface="Open Sans"/>
              <a:sym typeface="Open Sans"/>
            </a:endParaRPr>
          </a:p>
          <a:p>
            <a:pPr indent="0" lvl="0" marL="0" rtl="0" algn="l">
              <a:lnSpc>
                <a:spcPct val="115000"/>
              </a:lnSpc>
              <a:spcBef>
                <a:spcPts val="0"/>
              </a:spcBef>
              <a:spcAft>
                <a:spcPts val="0"/>
              </a:spcAft>
              <a:buNone/>
            </a:pPr>
            <a:r>
              <a:rPr lang="en-US" sz="800">
                <a:solidFill>
                  <a:schemeClr val="dk1"/>
                </a:solidFill>
              </a:rPr>
              <a:t>S-08-07 Persiaran Triangle</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B Lepas, Penang 11900 </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Malaysia</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Phone: +60 (12) 4302223</a:t>
            </a:r>
            <a:endParaRPr sz="800">
              <a:solidFill>
                <a:schemeClr val="dk1"/>
              </a:solidFill>
            </a:endParaRPr>
          </a:p>
          <a:p>
            <a:pPr indent="0" lvl="0" marL="0" rtl="0" algn="l">
              <a:lnSpc>
                <a:spcPct val="115000"/>
              </a:lnSpc>
              <a:spcBef>
                <a:spcPts val="0"/>
              </a:spcBef>
              <a:spcAft>
                <a:spcPts val="0"/>
              </a:spcAft>
              <a:buNone/>
            </a:pPr>
            <a:r>
              <a:rPr lang="en-US" sz="800">
                <a:solidFill>
                  <a:schemeClr val="dk1"/>
                </a:solidFill>
              </a:rPr>
              <a:t>Email: info@caplinq.com</a:t>
            </a:r>
            <a:endParaRPr sz="800">
              <a:solidFill>
                <a:schemeClr val="dk1"/>
              </a:solidFill>
            </a:endParaRPr>
          </a:p>
        </p:txBody>
      </p:sp>
      <p:pic>
        <p:nvPicPr>
          <p:cNvPr id="49" name="Google Shape;49;p5"/>
          <p:cNvPicPr preferRelativeResize="0"/>
          <p:nvPr/>
        </p:nvPicPr>
        <p:blipFill>
          <a:blip r:embed="rId4">
            <a:alphaModFix/>
          </a:blip>
          <a:stretch>
            <a:fillRect/>
          </a:stretch>
        </p:blipFill>
        <p:spPr>
          <a:xfrm>
            <a:off x="5061140" y="242700"/>
            <a:ext cx="2254060" cy="415500"/>
          </a:xfrm>
          <a:prstGeom prst="rect">
            <a:avLst/>
          </a:prstGeom>
          <a:noFill/>
          <a:ln>
            <a:noFill/>
          </a:ln>
        </p:spPr>
      </p:pic>
      <p:pic>
        <p:nvPicPr>
          <p:cNvPr id="50" name="Google Shape;50;p5"/>
          <p:cNvPicPr preferRelativeResize="0"/>
          <p:nvPr/>
        </p:nvPicPr>
        <p:blipFill>
          <a:blip r:embed="rId5">
            <a:alphaModFix/>
          </a:blip>
          <a:stretch>
            <a:fillRect/>
          </a:stretch>
        </p:blipFill>
        <p:spPr>
          <a:xfrm flipH="1" rot="10800000">
            <a:off x="1186938" y="9299250"/>
            <a:ext cx="5017026" cy="60725"/>
          </a:xfrm>
          <a:prstGeom prst="rect">
            <a:avLst/>
          </a:prstGeom>
          <a:noFill/>
          <a:ln>
            <a:noFill/>
          </a:ln>
        </p:spPr>
      </p:pic>
      <p:sp>
        <p:nvSpPr>
          <p:cNvPr id="51" name="Google Shape;51;p5"/>
          <p:cNvSpPr txBox="1"/>
          <p:nvPr/>
        </p:nvSpPr>
        <p:spPr>
          <a:xfrm>
            <a:off x="255425" y="242700"/>
            <a:ext cx="4449000" cy="585000"/>
          </a:xfrm>
          <a:prstGeom prst="rect">
            <a:avLst/>
          </a:prstGeom>
          <a:noFill/>
          <a:ln>
            <a:noFill/>
          </a:ln>
        </p:spPr>
        <p:txBody>
          <a:bodyPr anchorCtr="0" anchor="t" bIns="91425" lIns="0" spcFirstLastPara="1" rIns="91425" wrap="square" tIns="91425">
            <a:spAutoFit/>
          </a:bodyPr>
          <a:lstStyle/>
          <a:p>
            <a:pPr indent="0" lvl="0" marL="0" rtl="0" algn="l">
              <a:lnSpc>
                <a:spcPct val="115000"/>
              </a:lnSpc>
              <a:spcBef>
                <a:spcPts val="0"/>
              </a:spcBef>
              <a:spcAft>
                <a:spcPts val="0"/>
              </a:spcAft>
              <a:buNone/>
            </a:pPr>
            <a:r>
              <a:rPr lang="en-US" sz="2600">
                <a:solidFill>
                  <a:schemeClr val="dk1"/>
                </a:solidFill>
                <a:latin typeface="Roboto Light"/>
                <a:ea typeface="Roboto Light"/>
                <a:cs typeface="Roboto Light"/>
                <a:sym typeface="Roboto Light"/>
              </a:rPr>
              <a:t>LINQALLOY</a:t>
            </a:r>
            <a:r>
              <a:rPr b="1" lang="en-US" sz="2600">
                <a:solidFill>
                  <a:schemeClr val="dk1"/>
                </a:solidFill>
                <a:latin typeface="Roboto"/>
                <a:ea typeface="Roboto"/>
                <a:cs typeface="Roboto"/>
                <a:sym typeface="Roboto"/>
              </a:rPr>
              <a:t> SP-SAC305</a:t>
            </a:r>
            <a:endParaRPr b="1" sz="2600">
              <a:solidFill>
                <a:schemeClr val="dk1"/>
              </a:solidFill>
              <a:latin typeface="Roboto"/>
              <a:ea typeface="Roboto"/>
              <a:cs typeface="Roboto"/>
              <a:sym typeface="Roboto"/>
            </a:endParaRPr>
          </a:p>
        </p:txBody>
      </p:sp>
      <p:sp>
        <p:nvSpPr>
          <p:cNvPr id="52" name="Google Shape;52;p5"/>
          <p:cNvSpPr txBox="1"/>
          <p:nvPr/>
        </p:nvSpPr>
        <p:spPr>
          <a:xfrm>
            <a:off x="255425" y="3957800"/>
            <a:ext cx="3000000" cy="354000"/>
          </a:xfrm>
          <a:prstGeom prst="rect">
            <a:avLst/>
          </a:prstGeom>
          <a:noFill/>
          <a:ln>
            <a:noFill/>
          </a:ln>
        </p:spPr>
        <p:txBody>
          <a:bodyPr anchorCtr="0" anchor="t" bIns="91425" lIns="0" spcFirstLastPara="1" rIns="91425" wrap="square" tIns="91425">
            <a:spAutoFit/>
          </a:bodyPr>
          <a:lstStyle/>
          <a:p>
            <a:pPr indent="0" lvl="0" marL="0" rtl="0" algn="l">
              <a:lnSpc>
                <a:spcPct val="115000"/>
              </a:lnSpc>
              <a:spcBef>
                <a:spcPts val="0"/>
              </a:spcBef>
              <a:spcAft>
                <a:spcPts val="0"/>
              </a:spcAft>
              <a:buNone/>
            </a:pPr>
            <a:r>
              <a:rPr b="1" lang="en-US" sz="1100">
                <a:solidFill>
                  <a:schemeClr val="dk1"/>
                </a:solidFill>
                <a:latin typeface="Roboto"/>
                <a:ea typeface="Roboto"/>
                <a:cs typeface="Roboto"/>
                <a:sym typeface="Roboto"/>
              </a:rPr>
              <a:t>Chemical composition</a:t>
            </a:r>
            <a:endParaRPr b="1" sz="1100">
              <a:solidFill>
                <a:schemeClr val="dk1"/>
              </a:solidFill>
              <a:latin typeface="Roboto"/>
              <a:ea typeface="Roboto"/>
              <a:cs typeface="Roboto"/>
              <a:sym typeface="Roboto"/>
            </a:endParaRPr>
          </a:p>
        </p:txBody>
      </p:sp>
      <p:graphicFrame>
        <p:nvGraphicFramePr>
          <p:cNvPr id="53" name="Google Shape;53;p5"/>
          <p:cNvGraphicFramePr/>
          <p:nvPr/>
        </p:nvGraphicFramePr>
        <p:xfrm>
          <a:off x="334538" y="5848213"/>
          <a:ext cx="3000000" cy="3000000"/>
        </p:xfrm>
        <a:graphic>
          <a:graphicData uri="http://schemas.openxmlformats.org/drawingml/2006/table">
            <a:tbl>
              <a:tblPr>
                <a:noFill/>
                <a:tableStyleId>{CE4E0BE3-7E9D-40E8-979D-1DF90C332438}</a:tableStyleId>
              </a:tblPr>
              <a:tblGrid>
                <a:gridCol w="1896625"/>
                <a:gridCol w="2625025"/>
                <a:gridCol w="826900"/>
                <a:gridCol w="1543575"/>
              </a:tblGrid>
              <a:tr h="231675">
                <a:tc>
                  <a:txBody>
                    <a:bodyPr/>
                    <a:lstStyle/>
                    <a:p>
                      <a:pPr indent="0" lvl="0" marL="0" rtl="0" algn="ctr">
                        <a:lnSpc>
                          <a:spcPct val="115000"/>
                        </a:lnSpc>
                        <a:spcBef>
                          <a:spcPts val="0"/>
                        </a:spcBef>
                        <a:spcAft>
                          <a:spcPts val="0"/>
                        </a:spcAft>
                        <a:buNone/>
                      </a:pPr>
                      <a:r>
                        <a:rPr b="1" lang="en-US" sz="1000">
                          <a:solidFill>
                            <a:schemeClr val="lt1"/>
                          </a:solidFill>
                          <a:latin typeface="Roboto"/>
                          <a:ea typeface="Roboto"/>
                          <a:cs typeface="Roboto"/>
                          <a:sym typeface="Roboto"/>
                        </a:rPr>
                        <a:t>Item</a:t>
                      </a:r>
                      <a:endParaRPr b="1" sz="1000">
                        <a:solidFill>
                          <a:schemeClr val="lt1"/>
                        </a:solidFill>
                        <a:latin typeface="Roboto"/>
                        <a:ea typeface="Roboto"/>
                        <a:cs typeface="Roboto"/>
                        <a:sym typeface="Roboto"/>
                      </a:endParaRPr>
                    </a:p>
                  </a:txBody>
                  <a:tcPr marT="24775" marB="24775" marR="24775" marL="24775" anchor="ctr">
                    <a:lnL cap="flat" cmpd="sng" w="9525">
                      <a:solidFill>
                        <a:srgbClr val="391212">
                          <a:alpha val="0"/>
                        </a:srgbClr>
                      </a:solidFill>
                      <a:prstDash val="solid"/>
                      <a:round/>
                      <a:headEnd len="sm" w="sm" type="none"/>
                      <a:tailEnd len="sm" w="sm" type="none"/>
                    </a:lnL>
                    <a:lnR cap="flat" cmpd="sng" w="9525">
                      <a:solidFill>
                        <a:srgbClr val="391212">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D8D8D8">
                          <a:alpha val="0"/>
                        </a:srgbClr>
                      </a:solidFill>
                      <a:prstDash val="solid"/>
                      <a:round/>
                      <a:headEnd len="sm" w="sm" type="none"/>
                      <a:tailEnd len="sm" w="sm" type="none"/>
                    </a:lnB>
                    <a:solidFill>
                      <a:srgbClr val="9C0A0E"/>
                    </a:solidFill>
                  </a:tcPr>
                </a:tc>
                <a:tc>
                  <a:txBody>
                    <a:bodyPr/>
                    <a:lstStyle/>
                    <a:p>
                      <a:pPr indent="0" lvl="0" marL="0" rtl="0" algn="ctr">
                        <a:lnSpc>
                          <a:spcPct val="115000"/>
                        </a:lnSpc>
                        <a:spcBef>
                          <a:spcPts val="0"/>
                        </a:spcBef>
                        <a:spcAft>
                          <a:spcPts val="0"/>
                        </a:spcAft>
                        <a:buNone/>
                      </a:pPr>
                      <a:r>
                        <a:rPr b="1" lang="en-US" sz="1000">
                          <a:solidFill>
                            <a:schemeClr val="lt1"/>
                          </a:solidFill>
                          <a:latin typeface="Roboto"/>
                          <a:ea typeface="Roboto"/>
                          <a:cs typeface="Roboto"/>
                          <a:sym typeface="Roboto"/>
                        </a:rPr>
                        <a:t>Specification</a:t>
                      </a:r>
                      <a:endParaRPr b="1" sz="1000">
                        <a:solidFill>
                          <a:schemeClr val="lt1"/>
                        </a:solidFill>
                        <a:latin typeface="Roboto"/>
                        <a:ea typeface="Roboto"/>
                        <a:cs typeface="Roboto"/>
                        <a:sym typeface="Roboto"/>
                      </a:endParaRPr>
                    </a:p>
                  </a:txBody>
                  <a:tcPr marT="24775" marB="24775" marR="24775" marL="24775" anchor="ctr">
                    <a:lnL cap="flat" cmpd="sng" w="9525">
                      <a:solidFill>
                        <a:srgbClr val="391212">
                          <a:alpha val="0"/>
                        </a:srgbClr>
                      </a:solidFill>
                      <a:prstDash val="solid"/>
                      <a:round/>
                      <a:headEnd len="sm" w="sm" type="none"/>
                      <a:tailEnd len="sm" w="sm" type="none"/>
                    </a:lnL>
                    <a:lnR cap="flat" cmpd="sng" w="9525">
                      <a:solidFill>
                        <a:srgbClr val="391212">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D8D8D8">
                          <a:alpha val="0"/>
                        </a:srgbClr>
                      </a:solidFill>
                      <a:prstDash val="solid"/>
                      <a:round/>
                      <a:headEnd len="sm" w="sm" type="none"/>
                      <a:tailEnd len="sm" w="sm" type="none"/>
                    </a:lnB>
                    <a:solidFill>
                      <a:srgbClr val="9C0A0E"/>
                    </a:solidFill>
                  </a:tcPr>
                </a:tc>
                <a:tc>
                  <a:txBody>
                    <a:bodyPr/>
                    <a:lstStyle/>
                    <a:p>
                      <a:pPr indent="0" lvl="0" marL="0" rtl="0" algn="ctr">
                        <a:lnSpc>
                          <a:spcPct val="115000"/>
                        </a:lnSpc>
                        <a:spcBef>
                          <a:spcPts val="0"/>
                        </a:spcBef>
                        <a:spcAft>
                          <a:spcPts val="0"/>
                        </a:spcAft>
                        <a:buNone/>
                      </a:pPr>
                      <a:r>
                        <a:rPr b="1" lang="en-US" sz="1000">
                          <a:solidFill>
                            <a:schemeClr val="lt1"/>
                          </a:solidFill>
                          <a:latin typeface="Roboto"/>
                          <a:ea typeface="Roboto"/>
                          <a:cs typeface="Roboto"/>
                          <a:sym typeface="Roboto"/>
                        </a:rPr>
                        <a:t>Unit</a:t>
                      </a:r>
                      <a:endParaRPr b="1" sz="1000">
                        <a:solidFill>
                          <a:schemeClr val="lt1"/>
                        </a:solidFill>
                        <a:latin typeface="Roboto"/>
                        <a:ea typeface="Roboto"/>
                        <a:cs typeface="Roboto"/>
                        <a:sym typeface="Roboto"/>
                      </a:endParaRPr>
                    </a:p>
                  </a:txBody>
                  <a:tcPr marT="24775" marB="24775" marR="24775" marL="24775" anchor="ctr">
                    <a:lnL cap="flat" cmpd="sng" w="9525">
                      <a:solidFill>
                        <a:srgbClr val="391212">
                          <a:alpha val="0"/>
                        </a:srgbClr>
                      </a:solidFill>
                      <a:prstDash val="solid"/>
                      <a:round/>
                      <a:headEnd len="sm" w="sm" type="none"/>
                      <a:tailEnd len="sm" w="sm" type="none"/>
                    </a:lnL>
                    <a:lnR cap="flat" cmpd="sng" w="9525">
                      <a:solidFill>
                        <a:srgbClr val="391212">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D8D8D8">
                          <a:alpha val="0"/>
                        </a:srgbClr>
                      </a:solidFill>
                      <a:prstDash val="solid"/>
                      <a:round/>
                      <a:headEnd len="sm" w="sm" type="none"/>
                      <a:tailEnd len="sm" w="sm" type="none"/>
                    </a:lnB>
                    <a:solidFill>
                      <a:srgbClr val="9C0A0E"/>
                    </a:solidFill>
                  </a:tcPr>
                </a:tc>
                <a:tc>
                  <a:txBody>
                    <a:bodyPr/>
                    <a:lstStyle/>
                    <a:p>
                      <a:pPr indent="0" lvl="0" marL="0" rtl="0" algn="ctr">
                        <a:lnSpc>
                          <a:spcPct val="115000"/>
                        </a:lnSpc>
                        <a:spcBef>
                          <a:spcPts val="0"/>
                        </a:spcBef>
                        <a:spcAft>
                          <a:spcPts val="0"/>
                        </a:spcAft>
                        <a:buNone/>
                      </a:pPr>
                      <a:r>
                        <a:rPr b="1" lang="en-US" sz="1000">
                          <a:solidFill>
                            <a:schemeClr val="lt1"/>
                          </a:solidFill>
                          <a:latin typeface="Roboto"/>
                          <a:ea typeface="Roboto"/>
                          <a:cs typeface="Roboto"/>
                          <a:sym typeface="Roboto"/>
                        </a:rPr>
                        <a:t>Standard</a:t>
                      </a:r>
                      <a:endParaRPr b="1" sz="1000">
                        <a:solidFill>
                          <a:schemeClr val="lt1"/>
                        </a:solidFill>
                        <a:latin typeface="Roboto"/>
                        <a:ea typeface="Roboto"/>
                        <a:cs typeface="Roboto"/>
                        <a:sym typeface="Roboto"/>
                      </a:endParaRPr>
                    </a:p>
                  </a:txBody>
                  <a:tcPr marT="24775" marB="24775" marR="24775" marL="24775" anchor="ctr">
                    <a:lnL cap="flat" cmpd="sng" w="9525">
                      <a:solidFill>
                        <a:srgbClr val="391212">
                          <a:alpha val="0"/>
                        </a:srgbClr>
                      </a:solidFill>
                      <a:prstDash val="solid"/>
                      <a:round/>
                      <a:headEnd len="sm" w="sm" type="none"/>
                      <a:tailEnd len="sm" w="sm" type="none"/>
                    </a:lnL>
                    <a:lnR cap="flat" cmpd="sng" w="9525">
                      <a:solidFill>
                        <a:srgbClr val="391212">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D8D8D8">
                          <a:alpha val="0"/>
                        </a:srgbClr>
                      </a:solidFill>
                      <a:prstDash val="solid"/>
                      <a:round/>
                      <a:headEnd len="sm" w="sm" type="none"/>
                      <a:tailEnd len="sm" w="sm" type="none"/>
                    </a:lnB>
                    <a:solidFill>
                      <a:srgbClr val="9C0A0E"/>
                    </a:solidFill>
                  </a:tcPr>
                </a:tc>
              </a:tr>
              <a:tr h="231675">
                <a:tc>
                  <a:txBody>
                    <a:bodyPr/>
                    <a:lstStyle/>
                    <a:p>
                      <a:pPr indent="0" lvl="0" marL="0" rtl="0" algn="l">
                        <a:lnSpc>
                          <a:spcPct val="115000"/>
                        </a:lnSpc>
                        <a:spcBef>
                          <a:spcPts val="0"/>
                        </a:spcBef>
                        <a:spcAft>
                          <a:spcPts val="0"/>
                        </a:spcAft>
                        <a:buNone/>
                      </a:pPr>
                      <a:r>
                        <a:rPr b="1" lang="en-US" sz="1000">
                          <a:latin typeface="Roboto"/>
                          <a:ea typeface="Roboto"/>
                          <a:cs typeface="Roboto"/>
                          <a:sym typeface="Roboto"/>
                        </a:rPr>
                        <a:t>Alloy</a:t>
                      </a:r>
                      <a:endParaRPr b="1"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alpha val="0"/>
                        </a:srgbClr>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000">
                          <a:latin typeface="Roboto"/>
                          <a:ea typeface="Roboto"/>
                          <a:cs typeface="Roboto"/>
                          <a:sym typeface="Roboto"/>
                        </a:rPr>
                        <a:t>SAC305</a:t>
                      </a:r>
                      <a:endParaRPr baseline="30000"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alpha val="0"/>
                        </a:srgbClr>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000">
                          <a:latin typeface="Roboto"/>
                          <a:ea typeface="Roboto"/>
                          <a:cs typeface="Roboto"/>
                          <a:sym typeface="Roboto"/>
                        </a:rPr>
                        <a:t>-</a:t>
                      </a:r>
                      <a:endParaRPr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alpha val="0"/>
                        </a:srgbClr>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000">
                          <a:latin typeface="Roboto"/>
                          <a:ea typeface="Roboto"/>
                          <a:cs typeface="Roboto"/>
                          <a:sym typeface="Roboto"/>
                        </a:rPr>
                        <a:t>-</a:t>
                      </a:r>
                      <a:endParaRPr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alpha val="0"/>
                        </a:srgbClr>
                      </a:solidFill>
                      <a:prstDash val="solid"/>
                      <a:round/>
                      <a:headEnd len="sm" w="sm" type="none"/>
                      <a:tailEnd len="sm" w="sm" type="none"/>
                    </a:lnT>
                    <a:lnB cap="flat" cmpd="sng" w="9525">
                      <a:solidFill>
                        <a:srgbClr val="D8D8D8"/>
                      </a:solidFill>
                      <a:prstDash val="solid"/>
                      <a:round/>
                      <a:headEnd len="sm" w="sm" type="none"/>
                      <a:tailEnd len="sm" w="sm" type="none"/>
                    </a:lnB>
                  </a:tcPr>
                </a:tc>
              </a:tr>
              <a:tr h="231675">
                <a:tc>
                  <a:txBody>
                    <a:bodyPr/>
                    <a:lstStyle/>
                    <a:p>
                      <a:pPr indent="0" lvl="0" marL="0" rtl="0" algn="l">
                        <a:lnSpc>
                          <a:spcPct val="115000"/>
                        </a:lnSpc>
                        <a:spcBef>
                          <a:spcPts val="0"/>
                        </a:spcBef>
                        <a:spcAft>
                          <a:spcPts val="0"/>
                        </a:spcAft>
                        <a:buNone/>
                      </a:pPr>
                      <a:r>
                        <a:rPr b="1" lang="en-US" sz="1000">
                          <a:latin typeface="Roboto"/>
                          <a:ea typeface="Roboto"/>
                          <a:cs typeface="Roboto"/>
                          <a:sym typeface="Roboto"/>
                        </a:rPr>
                        <a:t>Powder Type</a:t>
                      </a:r>
                      <a:endParaRPr b="1"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000">
                          <a:solidFill>
                            <a:schemeClr val="dk1"/>
                          </a:solidFill>
                          <a:latin typeface="Roboto"/>
                          <a:ea typeface="Roboto"/>
                          <a:cs typeface="Roboto"/>
                          <a:sym typeface="Roboto"/>
                        </a:rPr>
                        <a:t>Type 3 - Type 5</a:t>
                      </a:r>
                      <a:endParaRPr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000">
                          <a:solidFill>
                            <a:schemeClr val="dk1"/>
                          </a:solidFill>
                          <a:latin typeface="Roboto"/>
                          <a:ea typeface="Roboto"/>
                          <a:cs typeface="Roboto"/>
                          <a:sym typeface="Roboto"/>
                        </a:rPr>
                        <a:t>-</a:t>
                      </a:r>
                      <a:endParaRPr sz="1000">
                        <a:solidFill>
                          <a:schemeClr val="dk1"/>
                        </a:solidFill>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rtl="0" algn="ctr">
                        <a:lnSpc>
                          <a:spcPct val="115000"/>
                        </a:lnSpc>
                        <a:spcBef>
                          <a:spcPts val="0"/>
                        </a:spcBef>
                        <a:spcAft>
                          <a:spcPts val="0"/>
                        </a:spcAft>
                        <a:buClr>
                          <a:schemeClr val="dk1"/>
                        </a:buClr>
                        <a:buSzPts val="1100"/>
                        <a:buFont typeface="Arial"/>
                        <a:buNone/>
                      </a:pPr>
                      <a:r>
                        <a:rPr lang="en-US" sz="1000">
                          <a:solidFill>
                            <a:schemeClr val="dk1"/>
                          </a:solidFill>
                          <a:latin typeface="Roboto"/>
                          <a:ea typeface="Roboto"/>
                          <a:cs typeface="Roboto"/>
                          <a:sym typeface="Roboto"/>
                        </a:rPr>
                        <a:t>-</a:t>
                      </a:r>
                      <a:endParaRPr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r>
              <a:tr h="251500">
                <a:tc>
                  <a:txBody>
                    <a:bodyPr/>
                    <a:lstStyle/>
                    <a:p>
                      <a:pPr indent="0" lvl="0" marL="0" rtl="0" algn="l">
                        <a:lnSpc>
                          <a:spcPct val="115000"/>
                        </a:lnSpc>
                        <a:spcBef>
                          <a:spcPts val="0"/>
                        </a:spcBef>
                        <a:spcAft>
                          <a:spcPts val="0"/>
                        </a:spcAft>
                        <a:buNone/>
                      </a:pPr>
                      <a:r>
                        <a:rPr b="1" lang="en-US" sz="1000">
                          <a:latin typeface="Roboto"/>
                          <a:ea typeface="Roboto"/>
                          <a:cs typeface="Roboto"/>
                          <a:sym typeface="Roboto"/>
                        </a:rPr>
                        <a:t>Viscosity@ 25℃</a:t>
                      </a:r>
                      <a:endParaRPr b="1"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Roboto"/>
                          <a:ea typeface="Roboto"/>
                          <a:cs typeface="Roboto"/>
                          <a:sym typeface="Roboto"/>
                        </a:rPr>
                        <a:t>190</a:t>
                      </a:r>
                      <a:endParaRPr baseline="30000"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Roboto"/>
                          <a:ea typeface="Roboto"/>
                          <a:cs typeface="Roboto"/>
                          <a:sym typeface="Roboto"/>
                        </a:rPr>
                        <a:t>Pa.s</a:t>
                      </a:r>
                      <a:endParaRPr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rtl="0" algn="ctr">
                        <a:lnSpc>
                          <a:spcPct val="115000"/>
                        </a:lnSpc>
                        <a:spcBef>
                          <a:spcPts val="0"/>
                        </a:spcBef>
                        <a:spcAft>
                          <a:spcPts val="0"/>
                        </a:spcAft>
                        <a:buClr>
                          <a:schemeClr val="dk1"/>
                        </a:buClr>
                        <a:buSzPts val="1100"/>
                        <a:buFont typeface="Arial"/>
                        <a:buNone/>
                      </a:pPr>
                      <a:r>
                        <a:rPr lang="en-US" sz="1000">
                          <a:solidFill>
                            <a:schemeClr val="dk1"/>
                          </a:solidFill>
                          <a:latin typeface="Roboto"/>
                          <a:ea typeface="Roboto"/>
                          <a:cs typeface="Roboto"/>
                          <a:sym typeface="Roboto"/>
                        </a:rPr>
                        <a:t>Malcom PCU 205</a:t>
                      </a:r>
                      <a:endParaRPr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r>
              <a:tr h="275625">
                <a:tc>
                  <a:txBody>
                    <a:bodyPr/>
                    <a:lstStyle/>
                    <a:p>
                      <a:pPr indent="0" lvl="0" marL="0" rtl="0" algn="l">
                        <a:lnSpc>
                          <a:spcPct val="115000"/>
                        </a:lnSpc>
                        <a:spcBef>
                          <a:spcPts val="0"/>
                        </a:spcBef>
                        <a:spcAft>
                          <a:spcPts val="0"/>
                        </a:spcAft>
                        <a:buNone/>
                      </a:pPr>
                      <a:r>
                        <a:rPr b="1" lang="en-US" sz="1000">
                          <a:latin typeface="Roboto"/>
                          <a:ea typeface="Roboto"/>
                          <a:cs typeface="Roboto"/>
                          <a:sym typeface="Roboto"/>
                        </a:rPr>
                        <a:t>Metal Content</a:t>
                      </a:r>
                      <a:endParaRPr b="1"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Roboto"/>
                          <a:ea typeface="Roboto"/>
                          <a:cs typeface="Roboto"/>
                          <a:sym typeface="Roboto"/>
                        </a:rPr>
                        <a:t>90.5</a:t>
                      </a:r>
                      <a:endParaRPr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rtl="0" algn="ctr">
                        <a:lnSpc>
                          <a:spcPct val="115000"/>
                        </a:lnSpc>
                        <a:spcBef>
                          <a:spcPts val="0"/>
                        </a:spcBef>
                        <a:spcAft>
                          <a:spcPts val="0"/>
                        </a:spcAft>
                        <a:buClr>
                          <a:schemeClr val="dk1"/>
                        </a:buClr>
                        <a:buSzPts val="1100"/>
                        <a:buFont typeface="Arial"/>
                        <a:buNone/>
                      </a:pPr>
                      <a:r>
                        <a:rPr b="1" lang="en-US" sz="1000">
                          <a:solidFill>
                            <a:schemeClr val="dk1"/>
                          </a:solidFill>
                          <a:latin typeface="Roboto"/>
                          <a:ea typeface="Roboto"/>
                          <a:cs typeface="Roboto"/>
                          <a:sym typeface="Roboto"/>
                        </a:rPr>
                        <a:t>%</a:t>
                      </a:r>
                      <a:endParaRPr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Roboto"/>
                          <a:ea typeface="Roboto"/>
                          <a:cs typeface="Roboto"/>
                          <a:sym typeface="Roboto"/>
                        </a:rPr>
                        <a:t>IPC-TM-650 2.2.20</a:t>
                      </a:r>
                      <a:endParaRPr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r>
              <a:tr h="275625">
                <a:tc>
                  <a:txBody>
                    <a:bodyPr/>
                    <a:lstStyle/>
                    <a:p>
                      <a:pPr indent="0" lvl="0" marL="0" rtl="0" algn="l">
                        <a:lnSpc>
                          <a:spcPct val="115000"/>
                        </a:lnSpc>
                        <a:spcBef>
                          <a:spcPts val="0"/>
                        </a:spcBef>
                        <a:spcAft>
                          <a:spcPts val="0"/>
                        </a:spcAft>
                        <a:buNone/>
                      </a:pPr>
                      <a:r>
                        <a:rPr b="1" lang="en-US" sz="1000">
                          <a:latin typeface="Roboto"/>
                          <a:ea typeface="Roboto"/>
                          <a:cs typeface="Roboto"/>
                          <a:sym typeface="Roboto"/>
                        </a:rPr>
                        <a:t>Flux Content</a:t>
                      </a:r>
                      <a:endParaRPr b="1"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rtl="0" algn="ctr">
                        <a:lnSpc>
                          <a:spcPct val="115000"/>
                        </a:lnSpc>
                        <a:spcBef>
                          <a:spcPts val="0"/>
                        </a:spcBef>
                        <a:spcAft>
                          <a:spcPts val="0"/>
                        </a:spcAft>
                        <a:buClr>
                          <a:schemeClr val="dk1"/>
                        </a:buClr>
                        <a:buSzPts val="1100"/>
                        <a:buFont typeface="Arial"/>
                        <a:buNone/>
                      </a:pPr>
                      <a:r>
                        <a:rPr lang="en-US" sz="1000">
                          <a:solidFill>
                            <a:schemeClr val="dk1"/>
                          </a:solidFill>
                          <a:latin typeface="Roboto"/>
                          <a:ea typeface="Roboto"/>
                          <a:cs typeface="Roboto"/>
                          <a:sym typeface="Roboto"/>
                        </a:rPr>
                        <a:t>9.8</a:t>
                      </a:r>
                      <a:endParaRPr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rtl="0" algn="ctr">
                        <a:lnSpc>
                          <a:spcPct val="115000"/>
                        </a:lnSpc>
                        <a:spcBef>
                          <a:spcPts val="0"/>
                        </a:spcBef>
                        <a:spcAft>
                          <a:spcPts val="0"/>
                        </a:spcAft>
                        <a:buClr>
                          <a:schemeClr val="dk1"/>
                        </a:buClr>
                        <a:buSzPts val="1100"/>
                        <a:buFont typeface="Arial"/>
                        <a:buNone/>
                      </a:pPr>
                      <a:r>
                        <a:rPr b="1" lang="en-US" sz="1000">
                          <a:solidFill>
                            <a:schemeClr val="dk1"/>
                          </a:solidFill>
                          <a:latin typeface="Roboto"/>
                          <a:ea typeface="Roboto"/>
                          <a:cs typeface="Roboto"/>
                          <a:sym typeface="Roboto"/>
                        </a:rPr>
                        <a:t>%</a:t>
                      </a:r>
                      <a:endParaRPr sz="1000">
                        <a:solidFill>
                          <a:schemeClr val="dk1"/>
                        </a:solidFill>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rtl="0" algn="ctr">
                        <a:lnSpc>
                          <a:spcPct val="115000"/>
                        </a:lnSpc>
                        <a:spcBef>
                          <a:spcPts val="0"/>
                        </a:spcBef>
                        <a:spcAft>
                          <a:spcPts val="0"/>
                        </a:spcAft>
                        <a:buClr>
                          <a:schemeClr val="dk1"/>
                        </a:buClr>
                        <a:buSzPts val="1100"/>
                        <a:buFont typeface="Arial"/>
                        <a:buNone/>
                      </a:pPr>
                      <a:r>
                        <a:rPr lang="en-US" sz="1000">
                          <a:solidFill>
                            <a:schemeClr val="dk1"/>
                          </a:solidFill>
                          <a:latin typeface="Roboto"/>
                          <a:ea typeface="Roboto"/>
                          <a:cs typeface="Roboto"/>
                          <a:sym typeface="Roboto"/>
                        </a:rPr>
                        <a:t> IPC-TM-650 2.2.20</a:t>
                      </a:r>
                      <a:endParaRPr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r>
              <a:tr h="275625">
                <a:tc>
                  <a:txBody>
                    <a:bodyPr/>
                    <a:lstStyle/>
                    <a:p>
                      <a:pPr indent="0" lvl="0" marL="0" rtl="0" algn="l">
                        <a:lnSpc>
                          <a:spcPct val="115000"/>
                        </a:lnSpc>
                        <a:spcBef>
                          <a:spcPts val="0"/>
                        </a:spcBef>
                        <a:spcAft>
                          <a:spcPts val="0"/>
                        </a:spcAft>
                        <a:buNone/>
                      </a:pPr>
                      <a:r>
                        <a:rPr b="1" lang="en-US" sz="1000">
                          <a:latin typeface="Roboto"/>
                          <a:ea typeface="Roboto"/>
                          <a:cs typeface="Roboto"/>
                          <a:sym typeface="Roboto"/>
                        </a:rPr>
                        <a:t>Halogen Content</a:t>
                      </a:r>
                      <a:endParaRPr b="1"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Roboto"/>
                          <a:ea typeface="Roboto"/>
                          <a:cs typeface="Roboto"/>
                          <a:sym typeface="Roboto"/>
                        </a:rPr>
                        <a:t>L1</a:t>
                      </a:r>
                      <a:endParaRPr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Roboto"/>
                          <a:ea typeface="Roboto"/>
                          <a:cs typeface="Roboto"/>
                          <a:sym typeface="Roboto"/>
                        </a:rPr>
                        <a:t>-</a:t>
                      </a:r>
                      <a:endParaRPr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Roboto"/>
                          <a:ea typeface="Roboto"/>
                          <a:cs typeface="Roboto"/>
                          <a:sym typeface="Roboto"/>
                        </a:rPr>
                        <a:t>IPC-TM-650 2.3.35</a:t>
                      </a:r>
                      <a:endParaRPr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r>
              <a:tr h="275625">
                <a:tc>
                  <a:txBody>
                    <a:bodyPr/>
                    <a:lstStyle/>
                    <a:p>
                      <a:pPr indent="0" lvl="0" marL="0" rtl="0" algn="l">
                        <a:lnSpc>
                          <a:spcPct val="115000"/>
                        </a:lnSpc>
                        <a:spcBef>
                          <a:spcPts val="0"/>
                        </a:spcBef>
                        <a:spcAft>
                          <a:spcPts val="0"/>
                        </a:spcAft>
                        <a:buNone/>
                      </a:pPr>
                      <a:r>
                        <a:rPr b="1" lang="en-US" sz="1000">
                          <a:latin typeface="Roboto"/>
                          <a:ea typeface="Roboto"/>
                          <a:cs typeface="Roboto"/>
                          <a:sym typeface="Roboto"/>
                        </a:rPr>
                        <a:t>EMC</a:t>
                      </a:r>
                      <a:endParaRPr b="1"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rtl="0" algn="ctr">
                        <a:lnSpc>
                          <a:spcPct val="115000"/>
                        </a:lnSpc>
                        <a:spcBef>
                          <a:spcPts val="0"/>
                        </a:spcBef>
                        <a:spcAft>
                          <a:spcPts val="0"/>
                        </a:spcAft>
                        <a:buClr>
                          <a:schemeClr val="dk1"/>
                        </a:buClr>
                        <a:buSzPts val="1100"/>
                        <a:buFont typeface="Arial"/>
                        <a:buNone/>
                      </a:pPr>
                      <a:r>
                        <a:rPr lang="en-US" sz="1000">
                          <a:solidFill>
                            <a:schemeClr val="dk1"/>
                          </a:solidFill>
                          <a:latin typeface="Roboto"/>
                          <a:ea typeface="Roboto"/>
                          <a:cs typeface="Roboto"/>
                          <a:sym typeface="Roboto"/>
                        </a:rPr>
                        <a:t>PASS</a:t>
                      </a:r>
                      <a:r>
                        <a:rPr lang="en-US" sz="1000">
                          <a:solidFill>
                            <a:schemeClr val="dk1"/>
                          </a:solidFill>
                          <a:latin typeface="Roboto"/>
                          <a:ea typeface="Roboto"/>
                          <a:cs typeface="Roboto"/>
                          <a:sym typeface="Roboto"/>
                        </a:rPr>
                        <a:t> </a:t>
                      </a:r>
                      <a:endParaRPr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000">
                          <a:solidFill>
                            <a:schemeClr val="dk1"/>
                          </a:solidFill>
                          <a:latin typeface="Roboto"/>
                          <a:ea typeface="Roboto"/>
                          <a:cs typeface="Roboto"/>
                          <a:sym typeface="Roboto"/>
                        </a:rPr>
                        <a:t>-</a:t>
                      </a:r>
                      <a:endParaRPr sz="1000">
                        <a:solidFill>
                          <a:schemeClr val="dk1"/>
                        </a:solidFill>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Roboto"/>
                          <a:ea typeface="Roboto"/>
                          <a:cs typeface="Roboto"/>
                          <a:sym typeface="Roboto"/>
                        </a:rPr>
                        <a:t>IPC-TM-650 2.6.14.1</a:t>
                      </a:r>
                      <a:endParaRPr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r>
              <a:tr h="275625">
                <a:tc>
                  <a:txBody>
                    <a:bodyPr/>
                    <a:lstStyle/>
                    <a:p>
                      <a:pPr indent="0" lvl="0" marL="0" rtl="0" algn="l">
                        <a:lnSpc>
                          <a:spcPct val="115000"/>
                        </a:lnSpc>
                        <a:spcBef>
                          <a:spcPts val="0"/>
                        </a:spcBef>
                        <a:spcAft>
                          <a:spcPts val="0"/>
                        </a:spcAft>
                        <a:buNone/>
                      </a:pPr>
                      <a:r>
                        <a:rPr b="1" lang="en-US" sz="1000">
                          <a:latin typeface="Roboto"/>
                          <a:ea typeface="Roboto"/>
                          <a:cs typeface="Roboto"/>
                          <a:sym typeface="Roboto"/>
                        </a:rPr>
                        <a:t>Copper corrosion</a:t>
                      </a:r>
                      <a:endParaRPr b="1"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rtl="0" algn="ctr">
                        <a:lnSpc>
                          <a:spcPct val="115000"/>
                        </a:lnSpc>
                        <a:spcBef>
                          <a:spcPts val="0"/>
                        </a:spcBef>
                        <a:spcAft>
                          <a:spcPts val="0"/>
                        </a:spcAft>
                        <a:buClr>
                          <a:schemeClr val="dk1"/>
                        </a:buClr>
                        <a:buSzPts val="1100"/>
                        <a:buFont typeface="Arial"/>
                        <a:buNone/>
                      </a:pPr>
                      <a:r>
                        <a:rPr lang="en-US" sz="1000">
                          <a:solidFill>
                            <a:schemeClr val="dk1"/>
                          </a:solidFill>
                          <a:latin typeface="Roboto"/>
                          <a:ea typeface="Roboto"/>
                          <a:cs typeface="Roboto"/>
                          <a:sym typeface="Roboto"/>
                        </a:rPr>
                        <a:t>PASS</a:t>
                      </a:r>
                      <a:r>
                        <a:rPr lang="en-US" sz="1000">
                          <a:solidFill>
                            <a:schemeClr val="dk1"/>
                          </a:solidFill>
                          <a:latin typeface="Roboto"/>
                          <a:ea typeface="Roboto"/>
                          <a:cs typeface="Roboto"/>
                          <a:sym typeface="Roboto"/>
                        </a:rPr>
                        <a:t> </a:t>
                      </a:r>
                      <a:endParaRPr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000">
                          <a:solidFill>
                            <a:schemeClr val="dk1"/>
                          </a:solidFill>
                          <a:latin typeface="Roboto"/>
                          <a:ea typeface="Roboto"/>
                          <a:cs typeface="Roboto"/>
                          <a:sym typeface="Roboto"/>
                        </a:rPr>
                        <a:t>-</a:t>
                      </a:r>
                      <a:endParaRPr sz="1000">
                        <a:solidFill>
                          <a:schemeClr val="dk1"/>
                        </a:solidFill>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Roboto"/>
                          <a:ea typeface="Roboto"/>
                          <a:cs typeface="Roboto"/>
                          <a:sym typeface="Roboto"/>
                        </a:rPr>
                        <a:t>IPC-TM-650 2.3.32</a:t>
                      </a:r>
                      <a:endParaRPr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r>
              <a:tr h="275625">
                <a:tc>
                  <a:txBody>
                    <a:bodyPr/>
                    <a:lstStyle/>
                    <a:p>
                      <a:pPr indent="0" lvl="0" marL="0" rtl="0" algn="l">
                        <a:lnSpc>
                          <a:spcPct val="115000"/>
                        </a:lnSpc>
                        <a:spcBef>
                          <a:spcPts val="0"/>
                        </a:spcBef>
                        <a:spcAft>
                          <a:spcPts val="0"/>
                        </a:spcAft>
                        <a:buNone/>
                      </a:pPr>
                      <a:r>
                        <a:rPr b="1" lang="en-US" sz="1000">
                          <a:latin typeface="Roboto"/>
                          <a:ea typeface="Roboto"/>
                          <a:cs typeface="Roboto"/>
                          <a:sym typeface="Roboto"/>
                        </a:rPr>
                        <a:t>Surface Insulation Resistance </a:t>
                      </a:r>
                      <a:endParaRPr b="1"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Roboto"/>
                          <a:ea typeface="Roboto"/>
                          <a:cs typeface="Roboto"/>
                          <a:sym typeface="Roboto"/>
                        </a:rPr>
                        <a:t>≥1*10</a:t>
                      </a:r>
                      <a:endParaRPr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rtl="0" algn="ctr">
                        <a:lnSpc>
                          <a:spcPct val="115000"/>
                        </a:lnSpc>
                        <a:spcBef>
                          <a:spcPts val="0"/>
                        </a:spcBef>
                        <a:spcAft>
                          <a:spcPts val="0"/>
                        </a:spcAft>
                        <a:buClr>
                          <a:schemeClr val="dk1"/>
                        </a:buClr>
                        <a:buSzPts val="1100"/>
                        <a:buFont typeface="Arial"/>
                        <a:buNone/>
                      </a:pPr>
                      <a:r>
                        <a:rPr lang="en-US" sz="1000">
                          <a:solidFill>
                            <a:schemeClr val="dk1"/>
                          </a:solidFill>
                          <a:latin typeface="Roboto"/>
                          <a:ea typeface="Roboto"/>
                          <a:cs typeface="Roboto"/>
                          <a:sym typeface="Roboto"/>
                        </a:rPr>
                        <a:t>Ω</a:t>
                      </a:r>
                      <a:endParaRPr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Roboto"/>
                          <a:ea typeface="Roboto"/>
                          <a:cs typeface="Roboto"/>
                          <a:sym typeface="Roboto"/>
                        </a:rPr>
                        <a:t>IPC-TM-650 2.6.3.3</a:t>
                      </a:r>
                      <a:endParaRPr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r>
              <a:tr h="275625">
                <a:tc>
                  <a:txBody>
                    <a:bodyPr/>
                    <a:lstStyle/>
                    <a:p>
                      <a:pPr indent="0" lvl="0" marL="0" rtl="0" algn="l">
                        <a:lnSpc>
                          <a:spcPct val="115000"/>
                        </a:lnSpc>
                        <a:spcBef>
                          <a:spcPts val="0"/>
                        </a:spcBef>
                        <a:spcAft>
                          <a:spcPts val="0"/>
                        </a:spcAft>
                        <a:buNone/>
                      </a:pPr>
                      <a:r>
                        <a:rPr b="1" lang="en-US" sz="1000">
                          <a:latin typeface="Roboto"/>
                          <a:ea typeface="Roboto"/>
                          <a:cs typeface="Roboto"/>
                          <a:sym typeface="Roboto"/>
                        </a:rPr>
                        <a:t>RoHS Compliant</a:t>
                      </a:r>
                      <a:endParaRPr b="1"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rtl="0" algn="ctr">
                        <a:lnSpc>
                          <a:spcPct val="115000"/>
                        </a:lnSpc>
                        <a:spcBef>
                          <a:spcPts val="0"/>
                        </a:spcBef>
                        <a:spcAft>
                          <a:spcPts val="0"/>
                        </a:spcAft>
                        <a:buClr>
                          <a:schemeClr val="dk1"/>
                        </a:buClr>
                        <a:buSzPts val="1100"/>
                        <a:buFont typeface="Arial"/>
                        <a:buNone/>
                      </a:pPr>
                      <a:r>
                        <a:rPr lang="en-US" sz="1000">
                          <a:solidFill>
                            <a:schemeClr val="dk1"/>
                          </a:solidFill>
                          <a:latin typeface="Roboto"/>
                          <a:ea typeface="Roboto"/>
                          <a:cs typeface="Roboto"/>
                          <a:sym typeface="Roboto"/>
                        </a:rPr>
                        <a:t>Yes</a:t>
                      </a:r>
                      <a:endParaRPr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000">
                          <a:solidFill>
                            <a:schemeClr val="dk1"/>
                          </a:solidFill>
                          <a:latin typeface="Roboto"/>
                          <a:ea typeface="Roboto"/>
                          <a:cs typeface="Roboto"/>
                          <a:sym typeface="Roboto"/>
                        </a:rPr>
                        <a:t>-</a:t>
                      </a:r>
                      <a:endParaRPr sz="1000">
                        <a:solidFill>
                          <a:schemeClr val="dk1"/>
                        </a:solidFill>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Roboto"/>
                          <a:ea typeface="Roboto"/>
                          <a:cs typeface="Roboto"/>
                          <a:sym typeface="Roboto"/>
                        </a:rPr>
                        <a:t>RoHS Directive</a:t>
                      </a:r>
                      <a:endParaRPr sz="1000">
                        <a:latin typeface="Roboto"/>
                        <a:ea typeface="Roboto"/>
                        <a:cs typeface="Roboto"/>
                        <a:sym typeface="Roboto"/>
                      </a:endParaRPr>
                    </a:p>
                  </a:txBody>
                  <a:tcPr marT="24775" marB="24775" marR="24775" marL="24775" anchor="ctr">
                    <a:lnL cap="flat" cmpd="sng" w="9525">
                      <a:solidFill>
                        <a:srgbClr val="D8D8D8"/>
                      </a:solidFill>
                      <a:prstDash val="solid"/>
                      <a:round/>
                      <a:headEnd len="sm" w="sm" type="none"/>
                      <a:tailEnd len="sm" w="sm" type="none"/>
                    </a:lnL>
                    <a:lnR cap="flat" cmpd="sng" w="9525">
                      <a:solidFill>
                        <a:srgbClr val="D8D8D8"/>
                      </a:solidFill>
                      <a:prstDash val="solid"/>
                      <a:round/>
                      <a:headEnd len="sm" w="sm" type="none"/>
                      <a:tailEnd len="sm" w="sm" type="none"/>
                    </a:lnR>
                    <a:lnT cap="flat" cmpd="sng" w="9525">
                      <a:solidFill>
                        <a:srgbClr val="D8D8D8"/>
                      </a:solidFill>
                      <a:prstDash val="solid"/>
                      <a:round/>
                      <a:headEnd len="sm" w="sm" type="none"/>
                      <a:tailEnd len="sm" w="sm" type="none"/>
                    </a:lnT>
                    <a:lnB cap="flat" cmpd="sng" w="9525">
                      <a:solidFill>
                        <a:srgbClr val="D8D8D8"/>
                      </a:solidFill>
                      <a:prstDash val="solid"/>
                      <a:round/>
                      <a:headEnd len="sm" w="sm" type="none"/>
                      <a:tailEnd len="sm" w="sm" type="none"/>
                    </a:lnB>
                  </a:tcPr>
                </a:tc>
              </a:tr>
            </a:tbl>
          </a:graphicData>
        </a:graphic>
      </p:graphicFrame>
      <p:sp>
        <p:nvSpPr>
          <p:cNvPr id="54" name="Google Shape;54;p5"/>
          <p:cNvSpPr txBox="1"/>
          <p:nvPr/>
        </p:nvSpPr>
        <p:spPr>
          <a:xfrm>
            <a:off x="255425" y="5360975"/>
            <a:ext cx="3000000" cy="354000"/>
          </a:xfrm>
          <a:prstGeom prst="rect">
            <a:avLst/>
          </a:prstGeom>
          <a:noFill/>
          <a:ln>
            <a:noFill/>
          </a:ln>
        </p:spPr>
        <p:txBody>
          <a:bodyPr anchorCtr="0" anchor="t" bIns="91425" lIns="0" spcFirstLastPara="1" rIns="91425" wrap="square" tIns="91425">
            <a:spAutoFit/>
          </a:bodyPr>
          <a:lstStyle/>
          <a:p>
            <a:pPr indent="0" lvl="0" marL="0" rtl="0" algn="l">
              <a:lnSpc>
                <a:spcPct val="115000"/>
              </a:lnSpc>
              <a:spcBef>
                <a:spcPts val="0"/>
              </a:spcBef>
              <a:spcAft>
                <a:spcPts val="0"/>
              </a:spcAft>
              <a:buNone/>
            </a:pPr>
            <a:r>
              <a:rPr b="1" lang="en-US" sz="1100">
                <a:solidFill>
                  <a:schemeClr val="dk1"/>
                </a:solidFill>
                <a:latin typeface="Roboto"/>
                <a:ea typeface="Roboto"/>
                <a:cs typeface="Roboto"/>
                <a:sym typeface="Roboto"/>
              </a:rPr>
              <a:t>Technical Specifications</a:t>
            </a:r>
            <a:endParaRPr b="1" sz="1100">
              <a:solidFill>
                <a:schemeClr val="dk1"/>
              </a:solidFill>
              <a:latin typeface="Roboto"/>
              <a:ea typeface="Roboto"/>
              <a:cs typeface="Roboto"/>
              <a:sym typeface="Roboto"/>
            </a:endParaRPr>
          </a:p>
        </p:txBody>
      </p:sp>
      <p:sp>
        <p:nvSpPr>
          <p:cNvPr id="55" name="Google Shape;55;p5"/>
          <p:cNvSpPr txBox="1"/>
          <p:nvPr/>
        </p:nvSpPr>
        <p:spPr>
          <a:xfrm>
            <a:off x="255425" y="1150800"/>
            <a:ext cx="3515100" cy="845100"/>
          </a:xfrm>
          <a:prstGeom prst="rect">
            <a:avLst/>
          </a:prstGeom>
          <a:noFill/>
          <a:ln>
            <a:noFill/>
          </a:ln>
        </p:spPr>
        <p:txBody>
          <a:bodyPr anchorCtr="0" anchor="t" bIns="91425" lIns="91425" spcFirstLastPara="1" rIns="91425" wrap="square" tIns="91425">
            <a:spAutoFit/>
          </a:bodyPr>
          <a:lstStyle/>
          <a:p>
            <a:pPr indent="-311150" lvl="0" marL="457200" rtl="0" algn="l">
              <a:lnSpc>
                <a:spcPct val="115000"/>
              </a:lnSpc>
              <a:spcBef>
                <a:spcPts val="0"/>
              </a:spcBef>
              <a:spcAft>
                <a:spcPts val="0"/>
              </a:spcAft>
              <a:buClr>
                <a:schemeClr val="dk1"/>
              </a:buClr>
              <a:buSzPts val="1300"/>
              <a:buFont typeface="Roboto"/>
              <a:buChar char="●"/>
            </a:pPr>
            <a:r>
              <a:rPr lang="en-US" sz="1300">
                <a:solidFill>
                  <a:schemeClr val="dk1"/>
                </a:solidFill>
                <a:latin typeface="Roboto"/>
                <a:ea typeface="Roboto"/>
                <a:cs typeface="Roboto"/>
                <a:sym typeface="Roboto"/>
              </a:rPr>
              <a:t>No-clean solder paste</a:t>
            </a:r>
            <a:endParaRPr sz="1300">
              <a:solidFill>
                <a:schemeClr val="dk1"/>
              </a:solidFill>
              <a:latin typeface="Roboto"/>
              <a:ea typeface="Roboto"/>
              <a:cs typeface="Roboto"/>
              <a:sym typeface="Roboto"/>
            </a:endParaRPr>
          </a:p>
          <a:p>
            <a:pPr indent="-311150" lvl="0" marL="457200" rtl="0" algn="l">
              <a:lnSpc>
                <a:spcPct val="115000"/>
              </a:lnSpc>
              <a:spcBef>
                <a:spcPts val="0"/>
              </a:spcBef>
              <a:spcAft>
                <a:spcPts val="0"/>
              </a:spcAft>
              <a:buClr>
                <a:schemeClr val="dk1"/>
              </a:buClr>
              <a:buSzPts val="1300"/>
              <a:buFont typeface="Roboto"/>
              <a:buChar char="●"/>
            </a:pPr>
            <a:r>
              <a:rPr lang="en-US" sz="1300">
                <a:solidFill>
                  <a:schemeClr val="dk1"/>
                </a:solidFill>
                <a:latin typeface="Roboto"/>
                <a:ea typeface="Roboto"/>
                <a:cs typeface="Roboto"/>
                <a:sym typeface="Roboto"/>
              </a:rPr>
              <a:t>Lead Free</a:t>
            </a:r>
            <a:endParaRPr sz="1300">
              <a:solidFill>
                <a:schemeClr val="dk1"/>
              </a:solidFill>
              <a:latin typeface="Roboto"/>
              <a:ea typeface="Roboto"/>
              <a:cs typeface="Roboto"/>
              <a:sym typeface="Roboto"/>
            </a:endParaRPr>
          </a:p>
          <a:p>
            <a:pPr indent="-311150" lvl="0" marL="457200" rtl="0" algn="l">
              <a:lnSpc>
                <a:spcPct val="115000"/>
              </a:lnSpc>
              <a:spcBef>
                <a:spcPts val="0"/>
              </a:spcBef>
              <a:spcAft>
                <a:spcPts val="0"/>
              </a:spcAft>
              <a:buClr>
                <a:schemeClr val="dk1"/>
              </a:buClr>
              <a:buSzPts val="1300"/>
              <a:buFont typeface="Roboto"/>
              <a:buChar char="●"/>
            </a:pPr>
            <a:r>
              <a:rPr lang="en-US" sz="1300">
                <a:solidFill>
                  <a:schemeClr val="dk1"/>
                </a:solidFill>
                <a:latin typeface="Roboto"/>
                <a:ea typeface="Roboto"/>
                <a:cs typeface="Roboto"/>
                <a:sym typeface="Roboto"/>
              </a:rPr>
              <a:t>Excellent printing capabilities</a:t>
            </a:r>
            <a:endParaRPr sz="1700">
              <a:solidFill>
                <a:schemeClr val="dk1"/>
              </a:solidFill>
              <a:latin typeface="Roboto"/>
              <a:ea typeface="Roboto"/>
              <a:cs typeface="Roboto"/>
              <a:sym typeface="Robo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6"/>
          <p:cNvSpPr txBox="1"/>
          <p:nvPr/>
        </p:nvSpPr>
        <p:spPr>
          <a:xfrm>
            <a:off x="394875" y="2453525"/>
            <a:ext cx="6963600" cy="938100"/>
          </a:xfrm>
          <a:prstGeom prst="rect">
            <a:avLst/>
          </a:prstGeom>
          <a:noFill/>
          <a:ln>
            <a:noFill/>
          </a:ln>
        </p:spPr>
        <p:txBody>
          <a:bodyPr anchorCtr="0" anchor="t" bIns="91425" lIns="0" spcFirstLastPara="1" rIns="91425" wrap="square" tIns="91425">
            <a:spAutoFit/>
          </a:bodyPr>
          <a:lstStyle/>
          <a:p>
            <a:pPr indent="0" lvl="0" marL="0" marR="0" rtl="0" algn="just">
              <a:lnSpc>
                <a:spcPct val="115000"/>
              </a:lnSpc>
              <a:spcBef>
                <a:spcPts val="0"/>
              </a:spcBef>
              <a:spcAft>
                <a:spcPts val="0"/>
              </a:spcAft>
              <a:buNone/>
            </a:pPr>
            <a:r>
              <a:rPr b="1" lang="en-US" sz="1100">
                <a:solidFill>
                  <a:schemeClr val="dk1"/>
                </a:solidFill>
                <a:latin typeface="Roboto"/>
                <a:ea typeface="Roboto"/>
                <a:cs typeface="Roboto"/>
                <a:sym typeface="Roboto"/>
              </a:rPr>
              <a:t>Cleaning:</a:t>
            </a:r>
            <a:endParaRPr b="1" sz="1100">
              <a:solidFill>
                <a:schemeClr val="dk1"/>
              </a:solidFill>
              <a:latin typeface="Roboto"/>
              <a:ea typeface="Roboto"/>
              <a:cs typeface="Roboto"/>
              <a:sym typeface="Roboto"/>
            </a:endParaRPr>
          </a:p>
          <a:p>
            <a:pPr indent="0" lvl="0" marL="0" marR="0" rtl="0" algn="just">
              <a:lnSpc>
                <a:spcPct val="115000"/>
              </a:lnSpc>
              <a:spcBef>
                <a:spcPts val="0"/>
              </a:spcBef>
              <a:spcAft>
                <a:spcPts val="0"/>
              </a:spcAft>
              <a:buNone/>
            </a:pPr>
            <a:r>
              <a:t/>
            </a:r>
            <a:endParaRPr sz="1100">
              <a:solidFill>
                <a:schemeClr val="dk1"/>
              </a:solidFill>
              <a:latin typeface="Roboto"/>
              <a:ea typeface="Roboto"/>
              <a:cs typeface="Roboto"/>
              <a:sym typeface="Roboto"/>
            </a:endParaRPr>
          </a:p>
          <a:p>
            <a:pPr indent="0" lvl="0" marL="0" marR="0" rtl="0" algn="just">
              <a:lnSpc>
                <a:spcPct val="115000"/>
              </a:lnSpc>
              <a:spcBef>
                <a:spcPts val="0"/>
              </a:spcBef>
              <a:spcAft>
                <a:spcPts val="0"/>
              </a:spcAft>
              <a:buNone/>
            </a:pPr>
            <a:r>
              <a:rPr lang="en-US" sz="1100">
                <a:solidFill>
                  <a:schemeClr val="dk1"/>
                </a:solidFill>
                <a:latin typeface="Roboto"/>
                <a:ea typeface="Roboto"/>
                <a:cs typeface="Roboto"/>
                <a:sym typeface="Roboto"/>
              </a:rPr>
              <a:t>This</a:t>
            </a:r>
            <a:r>
              <a:rPr lang="en-US" sz="1100">
                <a:solidFill>
                  <a:schemeClr val="dk1"/>
                </a:solidFill>
                <a:latin typeface="Roboto"/>
                <a:ea typeface="Roboto"/>
                <a:cs typeface="Roboto"/>
                <a:sym typeface="Roboto"/>
              </a:rPr>
              <a:t> lead-free solder paste in this series is designed to eliminate the need for post-weld residue cleaning. When cleaning is necessary, residues from this solder paste series can be easily managed and addressed.</a:t>
            </a:r>
            <a:endParaRPr sz="1100">
              <a:solidFill>
                <a:schemeClr val="dk1"/>
              </a:solidFill>
              <a:latin typeface="Roboto"/>
              <a:ea typeface="Roboto"/>
              <a:cs typeface="Roboto"/>
              <a:sym typeface="Roboto"/>
            </a:endParaRPr>
          </a:p>
        </p:txBody>
      </p:sp>
      <p:graphicFrame>
        <p:nvGraphicFramePr>
          <p:cNvPr id="62" name="Google Shape;62;p6"/>
          <p:cNvGraphicFramePr/>
          <p:nvPr/>
        </p:nvGraphicFramePr>
        <p:xfrm>
          <a:off x="406400" y="3925513"/>
          <a:ext cx="3000000" cy="3000000"/>
        </p:xfrm>
        <a:graphic>
          <a:graphicData uri="http://schemas.openxmlformats.org/drawingml/2006/table">
            <a:tbl>
              <a:tblPr>
                <a:noFill/>
                <a:tableStyleId>{F15ECFB1-D049-494D-8C84-4C1E7E0A7FD4}</a:tableStyleId>
              </a:tblPr>
              <a:tblGrid>
                <a:gridCol w="1032850"/>
                <a:gridCol w="1280650"/>
                <a:gridCol w="1611125"/>
                <a:gridCol w="1080225"/>
                <a:gridCol w="964800"/>
                <a:gridCol w="970875"/>
              </a:tblGrid>
              <a:tr h="369900">
                <a:tc>
                  <a:txBody>
                    <a:bodyPr/>
                    <a:lstStyle/>
                    <a:p>
                      <a:pPr indent="0" lvl="0" marL="0" rtl="0" algn="ctr">
                        <a:lnSpc>
                          <a:spcPct val="115000"/>
                        </a:lnSpc>
                        <a:spcBef>
                          <a:spcPts val="0"/>
                        </a:spcBef>
                        <a:spcAft>
                          <a:spcPts val="0"/>
                        </a:spcAft>
                        <a:buClr>
                          <a:schemeClr val="dk1"/>
                        </a:buClr>
                        <a:buSzPts val="1100"/>
                        <a:buFont typeface="Arial"/>
                        <a:buNone/>
                      </a:pPr>
                      <a:r>
                        <a:rPr b="1" lang="en-US" sz="1100">
                          <a:solidFill>
                            <a:schemeClr val="lt1"/>
                          </a:solidFill>
                          <a:latin typeface="Roboto"/>
                          <a:ea typeface="Roboto"/>
                          <a:cs typeface="Roboto"/>
                          <a:sym typeface="Roboto"/>
                        </a:rPr>
                        <a:t>Heating rate</a:t>
                      </a:r>
                      <a:endParaRPr b="1">
                        <a:solidFill>
                          <a:schemeClr val="lt1"/>
                        </a:solidFill>
                        <a:latin typeface="Roboto"/>
                        <a:ea typeface="Roboto"/>
                        <a:cs typeface="Roboto"/>
                        <a:sym typeface="Roboto"/>
                      </a:endParaRPr>
                    </a:p>
                  </a:txBody>
                  <a:tcPr marT="91425" marB="91425" marR="91425" marL="91425" anchor="ctr">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980000"/>
                    </a:solidFill>
                  </a:tcPr>
                </a:tc>
                <a:tc>
                  <a:txBody>
                    <a:bodyPr/>
                    <a:lstStyle/>
                    <a:p>
                      <a:pPr indent="0" lvl="0" marL="0" rtl="0" algn="ctr">
                        <a:lnSpc>
                          <a:spcPct val="115000"/>
                        </a:lnSpc>
                        <a:spcBef>
                          <a:spcPts val="0"/>
                        </a:spcBef>
                        <a:spcAft>
                          <a:spcPts val="0"/>
                        </a:spcAft>
                        <a:buClr>
                          <a:schemeClr val="dk1"/>
                        </a:buClr>
                        <a:buSzPts val="1100"/>
                        <a:buFont typeface="Arial"/>
                        <a:buNone/>
                      </a:pPr>
                      <a:r>
                        <a:rPr b="1" lang="en-US" sz="1100">
                          <a:solidFill>
                            <a:schemeClr val="lt1"/>
                          </a:solidFill>
                          <a:latin typeface="Roboto"/>
                          <a:ea typeface="Roboto"/>
                          <a:cs typeface="Roboto"/>
                          <a:sym typeface="Roboto"/>
                        </a:rPr>
                        <a:t>Ramp</a:t>
                      </a:r>
                      <a:r>
                        <a:rPr b="1" lang="en-US" sz="1100">
                          <a:solidFill>
                            <a:schemeClr val="lt1"/>
                          </a:solidFill>
                          <a:latin typeface="Roboto"/>
                          <a:ea typeface="Roboto"/>
                          <a:cs typeface="Roboto"/>
                          <a:sym typeface="Roboto"/>
                        </a:rPr>
                        <a:t>  to 120 ºC</a:t>
                      </a:r>
                      <a:endParaRPr b="1">
                        <a:solidFill>
                          <a:schemeClr val="lt1"/>
                        </a:solidFill>
                        <a:latin typeface="Roboto"/>
                        <a:ea typeface="Roboto"/>
                        <a:cs typeface="Roboto"/>
                        <a:sym typeface="Roboto"/>
                      </a:endParaRPr>
                    </a:p>
                  </a:txBody>
                  <a:tcPr marT="91425" marB="91425" marR="91425" marL="91425" anchor="ctr">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980000"/>
                    </a:solidFill>
                  </a:tcPr>
                </a:tc>
                <a:tc>
                  <a:txBody>
                    <a:bodyPr/>
                    <a:lstStyle/>
                    <a:p>
                      <a:pPr indent="0" lvl="0" marL="0" rtl="0" algn="ctr">
                        <a:lnSpc>
                          <a:spcPct val="115000"/>
                        </a:lnSpc>
                        <a:spcBef>
                          <a:spcPts val="0"/>
                        </a:spcBef>
                        <a:spcAft>
                          <a:spcPts val="0"/>
                        </a:spcAft>
                        <a:buClr>
                          <a:schemeClr val="dk1"/>
                        </a:buClr>
                        <a:buSzPts val="1100"/>
                        <a:buFont typeface="Arial"/>
                        <a:buNone/>
                      </a:pPr>
                      <a:r>
                        <a:rPr b="1" lang="en-US" sz="1100">
                          <a:solidFill>
                            <a:schemeClr val="lt1"/>
                          </a:solidFill>
                          <a:latin typeface="Roboto"/>
                          <a:ea typeface="Roboto"/>
                          <a:cs typeface="Roboto"/>
                          <a:sym typeface="Roboto"/>
                        </a:rPr>
                        <a:t>C</a:t>
                      </a:r>
                      <a:r>
                        <a:rPr b="1" lang="en-US" sz="1100">
                          <a:solidFill>
                            <a:schemeClr val="lt1"/>
                          </a:solidFill>
                          <a:latin typeface="Roboto"/>
                          <a:ea typeface="Roboto"/>
                          <a:cs typeface="Roboto"/>
                          <a:sym typeface="Roboto"/>
                        </a:rPr>
                        <a:t>onstant 30 - 170ºC</a:t>
                      </a:r>
                      <a:endParaRPr b="1">
                        <a:solidFill>
                          <a:schemeClr val="lt1"/>
                        </a:solidFill>
                        <a:latin typeface="Roboto"/>
                        <a:ea typeface="Roboto"/>
                        <a:cs typeface="Roboto"/>
                        <a:sym typeface="Roboto"/>
                      </a:endParaRPr>
                    </a:p>
                  </a:txBody>
                  <a:tcPr marT="91425" marB="91425" marR="91425" marL="91425" anchor="ctr">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980000"/>
                    </a:solidFill>
                  </a:tcPr>
                </a:tc>
                <a:tc>
                  <a:txBody>
                    <a:bodyPr/>
                    <a:lstStyle/>
                    <a:p>
                      <a:pPr indent="0" lvl="0" marL="0" rtl="0" algn="ctr">
                        <a:lnSpc>
                          <a:spcPct val="115000"/>
                        </a:lnSpc>
                        <a:spcBef>
                          <a:spcPts val="0"/>
                        </a:spcBef>
                        <a:spcAft>
                          <a:spcPts val="0"/>
                        </a:spcAft>
                        <a:buClr>
                          <a:schemeClr val="dk1"/>
                        </a:buClr>
                        <a:buSzPts val="1100"/>
                        <a:buFont typeface="Arial"/>
                        <a:buNone/>
                      </a:pPr>
                      <a:r>
                        <a:rPr b="1" lang="en-US" sz="1100">
                          <a:solidFill>
                            <a:schemeClr val="lt1"/>
                          </a:solidFill>
                          <a:latin typeface="Roboto"/>
                          <a:ea typeface="Roboto"/>
                          <a:cs typeface="Roboto"/>
                          <a:sym typeface="Roboto"/>
                        </a:rPr>
                        <a:t>Peak </a:t>
                      </a:r>
                      <a:endParaRPr b="1">
                        <a:solidFill>
                          <a:schemeClr val="lt1"/>
                        </a:solidFill>
                        <a:latin typeface="Roboto"/>
                        <a:ea typeface="Roboto"/>
                        <a:cs typeface="Roboto"/>
                        <a:sym typeface="Roboto"/>
                      </a:endParaRPr>
                    </a:p>
                  </a:txBody>
                  <a:tcPr marT="91425" marB="91425" marR="91425" marL="91425" anchor="ctr">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980000"/>
                    </a:solidFill>
                  </a:tcPr>
                </a:tc>
                <a:tc>
                  <a:txBody>
                    <a:bodyPr/>
                    <a:lstStyle/>
                    <a:p>
                      <a:pPr indent="0" lvl="0" marL="0" rtl="0" algn="ctr">
                        <a:lnSpc>
                          <a:spcPct val="115000"/>
                        </a:lnSpc>
                        <a:spcBef>
                          <a:spcPts val="0"/>
                        </a:spcBef>
                        <a:spcAft>
                          <a:spcPts val="0"/>
                        </a:spcAft>
                        <a:buClr>
                          <a:schemeClr val="dk1"/>
                        </a:buClr>
                        <a:buSzPts val="1100"/>
                        <a:buFont typeface="Arial"/>
                        <a:buNone/>
                      </a:pPr>
                      <a:r>
                        <a:rPr b="1" lang="en-US" sz="1100">
                          <a:solidFill>
                            <a:schemeClr val="lt1"/>
                          </a:solidFill>
                          <a:latin typeface="Roboto"/>
                          <a:ea typeface="Roboto"/>
                          <a:cs typeface="Roboto"/>
                          <a:sym typeface="Roboto"/>
                        </a:rPr>
                        <a:t>&gt; 220°C</a:t>
                      </a:r>
                      <a:endParaRPr b="1">
                        <a:solidFill>
                          <a:schemeClr val="lt1"/>
                        </a:solidFill>
                        <a:latin typeface="Roboto"/>
                        <a:ea typeface="Roboto"/>
                        <a:cs typeface="Roboto"/>
                        <a:sym typeface="Roboto"/>
                      </a:endParaRPr>
                    </a:p>
                  </a:txBody>
                  <a:tcPr marT="91425" marB="91425" marR="91425" marL="91425" anchor="ctr">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980000"/>
                    </a:solidFill>
                  </a:tcPr>
                </a:tc>
                <a:tc>
                  <a:txBody>
                    <a:bodyPr/>
                    <a:lstStyle/>
                    <a:p>
                      <a:pPr indent="0" lvl="0" marL="0" rtl="0" algn="ctr">
                        <a:lnSpc>
                          <a:spcPct val="115000"/>
                        </a:lnSpc>
                        <a:spcBef>
                          <a:spcPts val="0"/>
                        </a:spcBef>
                        <a:spcAft>
                          <a:spcPts val="0"/>
                        </a:spcAft>
                        <a:buClr>
                          <a:schemeClr val="dk1"/>
                        </a:buClr>
                        <a:buSzPts val="1100"/>
                        <a:buFont typeface="Arial"/>
                        <a:buNone/>
                      </a:pPr>
                      <a:r>
                        <a:rPr b="1" lang="en-US" sz="1100">
                          <a:solidFill>
                            <a:schemeClr val="lt1"/>
                          </a:solidFill>
                          <a:latin typeface="Roboto"/>
                          <a:ea typeface="Roboto"/>
                          <a:cs typeface="Roboto"/>
                          <a:sym typeface="Roboto"/>
                        </a:rPr>
                        <a:t>Cooling rate</a:t>
                      </a:r>
                      <a:endParaRPr b="1">
                        <a:solidFill>
                          <a:schemeClr val="lt1"/>
                        </a:solidFill>
                        <a:latin typeface="Roboto"/>
                        <a:ea typeface="Roboto"/>
                        <a:cs typeface="Roboto"/>
                        <a:sym typeface="Roboto"/>
                      </a:endParaRPr>
                    </a:p>
                  </a:txBody>
                  <a:tcPr marT="91425" marB="91425" marR="91425" marL="91425" anchor="ctr">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980000"/>
                    </a:solidFill>
                  </a:tcPr>
                </a:tc>
              </a:tr>
              <a:tr h="371975">
                <a:tc>
                  <a:txBody>
                    <a:bodyPr/>
                    <a:lstStyle/>
                    <a:p>
                      <a:pPr indent="0" lvl="0" marL="0" rtl="0" algn="ctr">
                        <a:lnSpc>
                          <a:spcPct val="115000"/>
                        </a:lnSpc>
                        <a:spcBef>
                          <a:spcPts val="0"/>
                        </a:spcBef>
                        <a:spcAft>
                          <a:spcPts val="0"/>
                        </a:spcAft>
                        <a:buClr>
                          <a:schemeClr val="dk1"/>
                        </a:buClr>
                        <a:buSzPts val="1100"/>
                        <a:buFont typeface="Arial"/>
                        <a:buNone/>
                      </a:pPr>
                      <a:r>
                        <a:rPr lang="en-US" sz="1100">
                          <a:solidFill>
                            <a:schemeClr val="dk1"/>
                          </a:solidFill>
                          <a:latin typeface="Roboto Light"/>
                          <a:ea typeface="Roboto Light"/>
                          <a:cs typeface="Roboto Light"/>
                          <a:sym typeface="Roboto Light"/>
                        </a:rPr>
                        <a:t>1-3 ºC/sec </a:t>
                      </a:r>
                      <a:endParaRPr>
                        <a:latin typeface="Roboto Light"/>
                        <a:ea typeface="Roboto Light"/>
                        <a:cs typeface="Roboto Light"/>
                        <a:sym typeface="Roboto Light"/>
                      </a:endParaRPr>
                    </a:p>
                  </a:txBody>
                  <a:tcPr marT="91425" marB="91425" marR="91425" marL="91425">
                    <a:lnT cap="flat" cmpd="sng" w="9525">
                      <a:solidFill>
                        <a:schemeClr val="lt1"/>
                      </a:solidFill>
                      <a:prstDash val="solid"/>
                      <a:round/>
                      <a:headEnd len="sm" w="sm" type="none"/>
                      <a:tailEnd len="sm" w="sm" type="none"/>
                    </a:lnT>
                  </a:tcPr>
                </a:tc>
                <a:tc>
                  <a:txBody>
                    <a:bodyPr/>
                    <a:lstStyle/>
                    <a:p>
                      <a:pPr indent="0" lvl="0" marL="0" rtl="0" algn="ctr">
                        <a:lnSpc>
                          <a:spcPct val="115000"/>
                        </a:lnSpc>
                        <a:spcBef>
                          <a:spcPts val="0"/>
                        </a:spcBef>
                        <a:spcAft>
                          <a:spcPts val="0"/>
                        </a:spcAft>
                        <a:buClr>
                          <a:schemeClr val="dk1"/>
                        </a:buClr>
                        <a:buSzPts val="1100"/>
                        <a:buFont typeface="Arial"/>
                        <a:buNone/>
                      </a:pPr>
                      <a:r>
                        <a:rPr lang="en-US" sz="1100">
                          <a:solidFill>
                            <a:schemeClr val="dk1"/>
                          </a:solidFill>
                          <a:latin typeface="Roboto Light"/>
                          <a:ea typeface="Roboto Light"/>
                          <a:cs typeface="Roboto Light"/>
                          <a:sym typeface="Roboto Light"/>
                        </a:rPr>
                        <a:t>&lt; 60—90 secs</a:t>
                      </a:r>
                      <a:endParaRPr>
                        <a:latin typeface="Roboto Light"/>
                        <a:ea typeface="Roboto Light"/>
                        <a:cs typeface="Roboto Light"/>
                        <a:sym typeface="Roboto Light"/>
                      </a:endParaRPr>
                    </a:p>
                  </a:txBody>
                  <a:tcPr marT="91425" marB="91425" marR="91425" marL="91425">
                    <a:lnT cap="flat" cmpd="sng" w="9525">
                      <a:solidFill>
                        <a:schemeClr val="lt1"/>
                      </a:solidFill>
                      <a:prstDash val="solid"/>
                      <a:round/>
                      <a:headEnd len="sm" w="sm" type="none"/>
                      <a:tailEnd len="sm" w="sm" type="none"/>
                    </a:lnT>
                  </a:tcPr>
                </a:tc>
                <a:tc>
                  <a:txBody>
                    <a:bodyPr/>
                    <a:lstStyle/>
                    <a:p>
                      <a:pPr indent="0" lvl="0" marL="0" rtl="0" algn="ctr">
                        <a:lnSpc>
                          <a:spcPct val="115000"/>
                        </a:lnSpc>
                        <a:spcBef>
                          <a:spcPts val="0"/>
                        </a:spcBef>
                        <a:spcAft>
                          <a:spcPts val="0"/>
                        </a:spcAft>
                        <a:buClr>
                          <a:schemeClr val="dk1"/>
                        </a:buClr>
                        <a:buSzPts val="1100"/>
                        <a:buFont typeface="Arial"/>
                        <a:buNone/>
                      </a:pPr>
                      <a:r>
                        <a:rPr lang="en-US" sz="1100">
                          <a:solidFill>
                            <a:schemeClr val="dk1"/>
                          </a:solidFill>
                          <a:latin typeface="Roboto Light"/>
                          <a:ea typeface="Roboto Light"/>
                          <a:cs typeface="Roboto Light"/>
                          <a:sym typeface="Roboto Light"/>
                        </a:rPr>
                        <a:t>60—120 secs</a:t>
                      </a:r>
                      <a:endParaRPr>
                        <a:latin typeface="Roboto Light"/>
                        <a:ea typeface="Roboto Light"/>
                        <a:cs typeface="Roboto Light"/>
                        <a:sym typeface="Roboto Light"/>
                      </a:endParaRPr>
                    </a:p>
                  </a:txBody>
                  <a:tcPr marT="91425" marB="91425" marR="91425" marL="91425">
                    <a:lnT cap="flat" cmpd="sng" w="9525">
                      <a:solidFill>
                        <a:schemeClr val="lt1"/>
                      </a:solidFill>
                      <a:prstDash val="solid"/>
                      <a:round/>
                      <a:headEnd len="sm" w="sm" type="none"/>
                      <a:tailEnd len="sm" w="sm" type="none"/>
                    </a:lnT>
                  </a:tcPr>
                </a:tc>
                <a:tc>
                  <a:txBody>
                    <a:bodyPr/>
                    <a:lstStyle/>
                    <a:p>
                      <a:pPr indent="0" lvl="0" marL="0" rtl="0" algn="ctr">
                        <a:lnSpc>
                          <a:spcPct val="115000"/>
                        </a:lnSpc>
                        <a:spcBef>
                          <a:spcPts val="0"/>
                        </a:spcBef>
                        <a:spcAft>
                          <a:spcPts val="0"/>
                        </a:spcAft>
                        <a:buClr>
                          <a:schemeClr val="dk1"/>
                        </a:buClr>
                        <a:buSzPts val="1100"/>
                        <a:buFont typeface="Arial"/>
                        <a:buNone/>
                      </a:pPr>
                      <a:r>
                        <a:rPr lang="en-US" sz="1100">
                          <a:solidFill>
                            <a:schemeClr val="dk1"/>
                          </a:solidFill>
                          <a:latin typeface="Roboto Light"/>
                          <a:ea typeface="Roboto Light"/>
                          <a:cs typeface="Roboto Light"/>
                          <a:sym typeface="Roboto Light"/>
                        </a:rPr>
                        <a:t>&lt; 245ºC ±5</a:t>
                      </a:r>
                      <a:endParaRPr>
                        <a:latin typeface="Roboto Light"/>
                        <a:ea typeface="Roboto Light"/>
                        <a:cs typeface="Roboto Light"/>
                        <a:sym typeface="Roboto Light"/>
                      </a:endParaRPr>
                    </a:p>
                  </a:txBody>
                  <a:tcPr marT="91425" marB="91425" marR="91425" marL="91425">
                    <a:lnT cap="flat" cmpd="sng" w="9525">
                      <a:solidFill>
                        <a:schemeClr val="lt1"/>
                      </a:solidFill>
                      <a:prstDash val="solid"/>
                      <a:round/>
                      <a:headEnd len="sm" w="sm" type="none"/>
                      <a:tailEnd len="sm" w="sm" type="none"/>
                    </a:lnT>
                  </a:tcPr>
                </a:tc>
                <a:tc>
                  <a:txBody>
                    <a:bodyPr/>
                    <a:lstStyle/>
                    <a:p>
                      <a:pPr indent="0" lvl="0" marL="0" rtl="0" algn="ctr">
                        <a:lnSpc>
                          <a:spcPct val="115000"/>
                        </a:lnSpc>
                        <a:spcBef>
                          <a:spcPts val="0"/>
                        </a:spcBef>
                        <a:spcAft>
                          <a:spcPts val="0"/>
                        </a:spcAft>
                        <a:buClr>
                          <a:schemeClr val="dk1"/>
                        </a:buClr>
                        <a:buSzPts val="1100"/>
                        <a:buFont typeface="Arial"/>
                        <a:buNone/>
                      </a:pPr>
                      <a:r>
                        <a:rPr lang="en-US" sz="1100">
                          <a:solidFill>
                            <a:schemeClr val="dk1"/>
                          </a:solidFill>
                          <a:latin typeface="Roboto Light"/>
                          <a:ea typeface="Roboto Light"/>
                          <a:cs typeface="Roboto Light"/>
                          <a:sym typeface="Roboto Light"/>
                        </a:rPr>
                        <a:t>&lt; 40—80 s</a:t>
                      </a:r>
                      <a:endParaRPr>
                        <a:latin typeface="Roboto Light"/>
                        <a:ea typeface="Roboto Light"/>
                        <a:cs typeface="Roboto Light"/>
                        <a:sym typeface="Roboto Light"/>
                      </a:endParaRPr>
                    </a:p>
                  </a:txBody>
                  <a:tcPr marT="91425" marB="91425" marR="91425" marL="91425">
                    <a:lnT cap="flat" cmpd="sng" w="9525">
                      <a:solidFill>
                        <a:schemeClr val="lt1"/>
                      </a:solidFill>
                      <a:prstDash val="solid"/>
                      <a:round/>
                      <a:headEnd len="sm" w="sm" type="none"/>
                      <a:tailEnd len="sm" w="sm" type="none"/>
                    </a:lnT>
                  </a:tcPr>
                </a:tc>
                <a:tc>
                  <a:txBody>
                    <a:bodyPr/>
                    <a:lstStyle/>
                    <a:p>
                      <a:pPr indent="0" lvl="0" marL="0" rtl="0" algn="ctr">
                        <a:lnSpc>
                          <a:spcPct val="115000"/>
                        </a:lnSpc>
                        <a:spcBef>
                          <a:spcPts val="0"/>
                        </a:spcBef>
                        <a:spcAft>
                          <a:spcPts val="0"/>
                        </a:spcAft>
                        <a:buClr>
                          <a:schemeClr val="dk1"/>
                        </a:buClr>
                        <a:buSzPts val="1100"/>
                        <a:buFont typeface="Arial"/>
                        <a:buNone/>
                      </a:pPr>
                      <a:r>
                        <a:rPr lang="en-US" sz="1100">
                          <a:solidFill>
                            <a:schemeClr val="dk1"/>
                          </a:solidFill>
                          <a:latin typeface="Roboto Light"/>
                          <a:ea typeface="Roboto Light"/>
                          <a:cs typeface="Roboto Light"/>
                          <a:sym typeface="Roboto Light"/>
                        </a:rPr>
                        <a:t>&lt;4ºC / s</a:t>
                      </a:r>
                      <a:endParaRPr>
                        <a:latin typeface="Roboto Light"/>
                        <a:ea typeface="Roboto Light"/>
                        <a:cs typeface="Roboto Light"/>
                        <a:sym typeface="Roboto Light"/>
                      </a:endParaRPr>
                    </a:p>
                  </a:txBody>
                  <a:tcPr marT="91425" marB="91425" marR="91425" marL="91425">
                    <a:lnT cap="flat" cmpd="sng" w="9525">
                      <a:solidFill>
                        <a:schemeClr val="lt1"/>
                      </a:solidFill>
                      <a:prstDash val="solid"/>
                      <a:round/>
                      <a:headEnd len="sm" w="sm" type="none"/>
                      <a:tailEnd len="sm" w="sm" type="none"/>
                    </a:lnT>
                  </a:tcPr>
                </a:tc>
              </a:tr>
            </a:tbl>
          </a:graphicData>
        </a:graphic>
      </p:graphicFrame>
      <p:sp>
        <p:nvSpPr>
          <p:cNvPr id="63" name="Google Shape;63;p6"/>
          <p:cNvSpPr txBox="1"/>
          <p:nvPr/>
        </p:nvSpPr>
        <p:spPr>
          <a:xfrm>
            <a:off x="406400" y="4823025"/>
            <a:ext cx="3000000" cy="3540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0"/>
              </a:spcBef>
              <a:spcAft>
                <a:spcPts val="0"/>
              </a:spcAft>
              <a:buNone/>
            </a:pPr>
            <a:r>
              <a:rPr b="1" lang="en-US" sz="1100">
                <a:solidFill>
                  <a:schemeClr val="dk1"/>
                </a:solidFill>
                <a:latin typeface="Roboto"/>
                <a:ea typeface="Roboto"/>
                <a:cs typeface="Roboto"/>
                <a:sym typeface="Roboto"/>
              </a:rPr>
              <a:t>Recommended reflow soldering temperature</a:t>
            </a:r>
            <a:endParaRPr sz="1100">
              <a:solidFill>
                <a:schemeClr val="dk1"/>
              </a:solidFill>
              <a:latin typeface="Roboto"/>
              <a:ea typeface="Roboto"/>
              <a:cs typeface="Roboto"/>
              <a:sym typeface="Roboto"/>
            </a:endParaRPr>
          </a:p>
        </p:txBody>
      </p:sp>
      <p:sp>
        <p:nvSpPr>
          <p:cNvPr id="64" name="Google Shape;64;p6"/>
          <p:cNvSpPr txBox="1"/>
          <p:nvPr/>
        </p:nvSpPr>
        <p:spPr>
          <a:xfrm>
            <a:off x="324200" y="3552163"/>
            <a:ext cx="3000000" cy="3540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0"/>
              </a:spcBef>
              <a:spcAft>
                <a:spcPts val="0"/>
              </a:spcAft>
              <a:buNone/>
            </a:pPr>
            <a:r>
              <a:rPr b="1" lang="en-US" sz="1100">
                <a:solidFill>
                  <a:schemeClr val="dk1"/>
                </a:solidFill>
                <a:latin typeface="Roboto"/>
                <a:ea typeface="Roboto"/>
                <a:cs typeface="Roboto"/>
                <a:sym typeface="Roboto"/>
              </a:rPr>
              <a:t>Recommended reflow process</a:t>
            </a:r>
            <a:endParaRPr/>
          </a:p>
        </p:txBody>
      </p:sp>
      <p:sp>
        <p:nvSpPr>
          <p:cNvPr id="65" name="Google Shape;65;p6"/>
          <p:cNvSpPr txBox="1"/>
          <p:nvPr/>
        </p:nvSpPr>
        <p:spPr>
          <a:xfrm>
            <a:off x="324200" y="729725"/>
            <a:ext cx="3000000" cy="3540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0"/>
              </a:spcBef>
              <a:spcAft>
                <a:spcPts val="0"/>
              </a:spcAft>
              <a:buNone/>
            </a:pPr>
            <a:r>
              <a:rPr b="1" lang="en-US" sz="1100">
                <a:solidFill>
                  <a:schemeClr val="dk1"/>
                </a:solidFill>
                <a:latin typeface="Roboto"/>
                <a:ea typeface="Roboto"/>
                <a:cs typeface="Roboto"/>
                <a:sym typeface="Roboto"/>
              </a:rPr>
              <a:t>Application Notes:</a:t>
            </a:r>
            <a:endParaRPr b="1" sz="1100">
              <a:solidFill>
                <a:schemeClr val="dk1"/>
              </a:solidFill>
              <a:latin typeface="Roboto"/>
              <a:ea typeface="Roboto"/>
              <a:cs typeface="Roboto"/>
              <a:sym typeface="Roboto"/>
            </a:endParaRPr>
          </a:p>
        </p:txBody>
      </p:sp>
      <p:sp>
        <p:nvSpPr>
          <p:cNvPr id="66" name="Google Shape;66;p6"/>
          <p:cNvSpPr txBox="1"/>
          <p:nvPr/>
        </p:nvSpPr>
        <p:spPr>
          <a:xfrm>
            <a:off x="298825" y="1083725"/>
            <a:ext cx="6963600" cy="1369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1100">
                <a:solidFill>
                  <a:schemeClr val="dk1"/>
                </a:solidFill>
                <a:latin typeface="Roboto"/>
                <a:ea typeface="Roboto"/>
                <a:cs typeface="Roboto"/>
                <a:sym typeface="Roboto"/>
              </a:rPr>
              <a:t>You have a choice between two printing scraper materials, polyurethane with a hardness ranging from 80 to 90 Shore, or stainless steel. When it comes to scraper velocity, the sweet spot is within the range of 25 to 150 mm/sec. </a:t>
            </a:r>
            <a:br>
              <a:rPr lang="en-US" sz="1100">
                <a:solidFill>
                  <a:schemeClr val="dk1"/>
                </a:solidFill>
                <a:latin typeface="Roboto"/>
                <a:ea typeface="Roboto"/>
                <a:cs typeface="Roboto"/>
                <a:sym typeface="Roboto"/>
              </a:rPr>
            </a:br>
            <a:endParaRPr sz="1100">
              <a:solidFill>
                <a:schemeClr val="dk1"/>
              </a:solidFill>
              <a:latin typeface="Roboto"/>
              <a:ea typeface="Roboto"/>
              <a:cs typeface="Roboto"/>
              <a:sym typeface="Roboto"/>
            </a:endParaRPr>
          </a:p>
          <a:p>
            <a:pPr indent="0" lvl="0" marL="0" rtl="0" algn="l">
              <a:spcBef>
                <a:spcPts val="0"/>
              </a:spcBef>
              <a:spcAft>
                <a:spcPts val="0"/>
              </a:spcAft>
              <a:buNone/>
            </a:pPr>
            <a:r>
              <a:rPr lang="en-US" sz="1100">
                <a:solidFill>
                  <a:schemeClr val="dk1"/>
                </a:solidFill>
                <a:latin typeface="Roboto"/>
                <a:ea typeface="Roboto"/>
                <a:cs typeface="Roboto"/>
                <a:sym typeface="Roboto"/>
              </a:rPr>
              <a:t>Additionally, templates are available in various materials, including stainless steel, molybdenum, nickel, or brass. For optimal performance, maintain an operating temperature between 70 to 77°F (21-27°C) and humidity levels at 35-65% Relative Humidity (R.H.).</a:t>
            </a:r>
            <a:endParaRPr/>
          </a:p>
        </p:txBody>
      </p:sp>
      <p:pic>
        <p:nvPicPr>
          <p:cNvPr id="67" name="Google Shape;67;p6"/>
          <p:cNvPicPr preferRelativeResize="0"/>
          <p:nvPr/>
        </p:nvPicPr>
        <p:blipFill>
          <a:blip r:embed="rId3">
            <a:alphaModFix/>
          </a:blip>
          <a:stretch>
            <a:fillRect/>
          </a:stretch>
        </p:blipFill>
        <p:spPr>
          <a:xfrm>
            <a:off x="840425" y="5110850"/>
            <a:ext cx="5728891" cy="429667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7"/>
          <p:cNvSpPr txBox="1"/>
          <p:nvPr/>
        </p:nvSpPr>
        <p:spPr>
          <a:xfrm>
            <a:off x="298825" y="948725"/>
            <a:ext cx="6963600" cy="8337300"/>
          </a:xfrm>
          <a:prstGeom prst="rect">
            <a:avLst/>
          </a:prstGeom>
          <a:noFill/>
          <a:ln>
            <a:noFill/>
          </a:ln>
        </p:spPr>
        <p:txBody>
          <a:bodyPr anchorCtr="0" anchor="t" bIns="91425" lIns="91425" spcFirstLastPara="1" rIns="91425" wrap="square" tIns="91425">
            <a:spAutoFit/>
          </a:bodyPr>
          <a:lstStyle/>
          <a:p>
            <a:pPr indent="0" lvl="0" marL="0" marR="0" rtl="0" algn="just">
              <a:lnSpc>
                <a:spcPct val="115000"/>
              </a:lnSpc>
              <a:spcBef>
                <a:spcPts val="0"/>
              </a:spcBef>
              <a:spcAft>
                <a:spcPts val="0"/>
              </a:spcAft>
              <a:buNone/>
            </a:pPr>
            <a:r>
              <a:rPr b="1" lang="en-US" sz="1100">
                <a:solidFill>
                  <a:schemeClr val="dk1"/>
                </a:solidFill>
                <a:latin typeface="Roboto"/>
                <a:ea typeface="Roboto"/>
                <a:cs typeface="Roboto"/>
                <a:sym typeface="Roboto"/>
              </a:rPr>
              <a:t>Features</a:t>
            </a:r>
            <a:endParaRPr b="1" sz="1100">
              <a:solidFill>
                <a:schemeClr val="dk1"/>
              </a:solidFill>
              <a:latin typeface="Roboto"/>
              <a:ea typeface="Roboto"/>
              <a:cs typeface="Roboto"/>
              <a:sym typeface="Roboto"/>
            </a:endParaRPr>
          </a:p>
          <a:p>
            <a:pPr indent="0" lvl="0" marL="0" marR="0" rtl="0" algn="just">
              <a:lnSpc>
                <a:spcPct val="115000"/>
              </a:lnSpc>
              <a:spcBef>
                <a:spcPts val="0"/>
              </a:spcBef>
              <a:spcAft>
                <a:spcPts val="0"/>
              </a:spcAft>
              <a:buNone/>
            </a:pPr>
            <a:r>
              <a:t/>
            </a:r>
            <a:endParaRPr b="1" sz="1100">
              <a:solidFill>
                <a:schemeClr val="dk1"/>
              </a:solidFill>
              <a:latin typeface="Roboto"/>
              <a:ea typeface="Roboto"/>
              <a:cs typeface="Roboto"/>
              <a:sym typeface="Roboto"/>
            </a:endParaRPr>
          </a:p>
          <a:p>
            <a:pPr indent="-241300" lvl="0" marL="400050" marR="0" rtl="0" algn="just">
              <a:lnSpc>
                <a:spcPct val="115000"/>
              </a:lnSpc>
              <a:spcBef>
                <a:spcPts val="0"/>
              </a:spcBef>
              <a:spcAft>
                <a:spcPts val="0"/>
              </a:spcAft>
              <a:buClr>
                <a:schemeClr val="dk1"/>
              </a:buClr>
              <a:buSzPts val="1100"/>
              <a:buFont typeface="Roboto"/>
              <a:buChar char="●"/>
            </a:pPr>
            <a:r>
              <a:rPr b="1" lang="en-US" sz="1100">
                <a:solidFill>
                  <a:schemeClr val="dk1"/>
                </a:solidFill>
                <a:latin typeface="Roboto"/>
                <a:ea typeface="Roboto"/>
                <a:cs typeface="Roboto"/>
                <a:sym typeface="Roboto"/>
              </a:rPr>
              <a:t>Precise Printing Capability:</a:t>
            </a:r>
            <a:r>
              <a:rPr lang="en-US" sz="1100">
                <a:solidFill>
                  <a:schemeClr val="dk1"/>
                </a:solidFill>
                <a:latin typeface="Roboto"/>
                <a:ea typeface="Roboto"/>
                <a:cs typeface="Roboto"/>
                <a:sym typeface="Roboto"/>
              </a:rPr>
              <a:t> Achieves exceptional tin liquidity, enabling fine printing even with a pad pitch as low as 0.3mm.</a:t>
            </a:r>
            <a:endParaRPr sz="1100">
              <a:solidFill>
                <a:schemeClr val="dk1"/>
              </a:solidFill>
              <a:latin typeface="Roboto"/>
              <a:ea typeface="Roboto"/>
              <a:cs typeface="Roboto"/>
              <a:sym typeface="Roboto"/>
            </a:endParaRPr>
          </a:p>
          <a:p>
            <a:pPr indent="-241300" lvl="0" marL="400050" marR="0" rtl="0" algn="just">
              <a:lnSpc>
                <a:spcPct val="115000"/>
              </a:lnSpc>
              <a:spcBef>
                <a:spcPts val="0"/>
              </a:spcBef>
              <a:spcAft>
                <a:spcPts val="0"/>
              </a:spcAft>
              <a:buClr>
                <a:schemeClr val="dk1"/>
              </a:buClr>
              <a:buSzPts val="1100"/>
              <a:buFont typeface="Roboto"/>
              <a:buChar char="●"/>
            </a:pPr>
            <a:r>
              <a:rPr b="1" lang="en-US" sz="1100">
                <a:solidFill>
                  <a:schemeClr val="dk1"/>
                </a:solidFill>
                <a:latin typeface="Roboto"/>
                <a:ea typeface="Roboto"/>
                <a:cs typeface="Roboto"/>
                <a:sym typeface="Roboto"/>
              </a:rPr>
              <a:t>Consistent Viscosity:</a:t>
            </a:r>
            <a:r>
              <a:rPr lang="en-US" sz="1100">
                <a:solidFill>
                  <a:schemeClr val="dk1"/>
                </a:solidFill>
                <a:latin typeface="Roboto"/>
                <a:ea typeface="Roboto"/>
                <a:cs typeface="Roboto"/>
                <a:sym typeface="Roboto"/>
              </a:rPr>
              <a:t> Demonstrates remarkable viscosity stability during continuous printing. Viscosity remains unchanged for extended periods, exceeding 8 hours, while consistently delivering high-quality printing results.</a:t>
            </a:r>
            <a:endParaRPr sz="1100">
              <a:solidFill>
                <a:schemeClr val="dk1"/>
              </a:solidFill>
              <a:latin typeface="Roboto"/>
              <a:ea typeface="Roboto"/>
              <a:cs typeface="Roboto"/>
              <a:sym typeface="Roboto"/>
            </a:endParaRPr>
          </a:p>
          <a:p>
            <a:pPr indent="-241300" lvl="0" marL="400050" marR="0" rtl="0" algn="just">
              <a:lnSpc>
                <a:spcPct val="115000"/>
              </a:lnSpc>
              <a:spcBef>
                <a:spcPts val="0"/>
              </a:spcBef>
              <a:spcAft>
                <a:spcPts val="0"/>
              </a:spcAft>
              <a:buClr>
                <a:schemeClr val="dk1"/>
              </a:buClr>
              <a:buSzPts val="1100"/>
              <a:buFont typeface="Roboto"/>
              <a:buChar char="●"/>
            </a:pPr>
            <a:r>
              <a:rPr b="1" lang="en-US" sz="1100">
                <a:solidFill>
                  <a:schemeClr val="dk1"/>
                </a:solidFill>
                <a:latin typeface="Roboto"/>
                <a:ea typeface="Roboto"/>
                <a:cs typeface="Roboto"/>
                <a:sym typeface="Roboto"/>
              </a:rPr>
              <a:t>Shape Retention: </a:t>
            </a:r>
            <a:r>
              <a:rPr lang="en-US" sz="1100">
                <a:solidFill>
                  <a:schemeClr val="dk1"/>
                </a:solidFill>
                <a:latin typeface="Roboto"/>
                <a:ea typeface="Roboto"/>
                <a:cs typeface="Roboto"/>
                <a:sym typeface="Roboto"/>
              </a:rPr>
              <a:t>Maintains its original shape for hours after printing, ensuring that printed graphics remain intact and do not affect surface-mounted components.</a:t>
            </a:r>
            <a:endParaRPr sz="1100">
              <a:solidFill>
                <a:schemeClr val="dk1"/>
              </a:solidFill>
              <a:latin typeface="Roboto"/>
              <a:ea typeface="Roboto"/>
              <a:cs typeface="Roboto"/>
              <a:sym typeface="Roboto"/>
            </a:endParaRPr>
          </a:p>
          <a:p>
            <a:pPr indent="-241300" lvl="0" marL="400050" marR="0" rtl="0" algn="just">
              <a:lnSpc>
                <a:spcPct val="115000"/>
              </a:lnSpc>
              <a:spcBef>
                <a:spcPts val="0"/>
              </a:spcBef>
              <a:spcAft>
                <a:spcPts val="0"/>
              </a:spcAft>
              <a:buClr>
                <a:schemeClr val="dk1"/>
              </a:buClr>
              <a:buSzPts val="1100"/>
              <a:buFont typeface="Roboto"/>
              <a:buChar char="●"/>
            </a:pPr>
            <a:r>
              <a:rPr b="1" lang="en-US" sz="1100">
                <a:solidFill>
                  <a:schemeClr val="dk1"/>
                </a:solidFill>
                <a:latin typeface="Roboto"/>
                <a:ea typeface="Roboto"/>
                <a:cs typeface="Roboto"/>
                <a:sym typeface="Roboto"/>
              </a:rPr>
              <a:t>Excellent Weldability:</a:t>
            </a:r>
            <a:r>
              <a:rPr lang="en-US" sz="1100">
                <a:solidFill>
                  <a:schemeClr val="dk1"/>
                </a:solidFill>
                <a:latin typeface="Roboto"/>
                <a:ea typeface="Roboto"/>
                <a:cs typeface="Roboto"/>
                <a:sym typeface="Roboto"/>
              </a:rPr>
              <a:t> Exhibits strong weldability and superior wettability on various substrate materials.</a:t>
            </a:r>
            <a:endParaRPr sz="1100">
              <a:solidFill>
                <a:schemeClr val="dk1"/>
              </a:solidFill>
              <a:latin typeface="Roboto"/>
              <a:ea typeface="Roboto"/>
              <a:cs typeface="Roboto"/>
              <a:sym typeface="Roboto"/>
            </a:endParaRPr>
          </a:p>
          <a:p>
            <a:pPr indent="-241300" lvl="0" marL="400050" marR="0" rtl="0" algn="just">
              <a:lnSpc>
                <a:spcPct val="115000"/>
              </a:lnSpc>
              <a:spcBef>
                <a:spcPts val="0"/>
              </a:spcBef>
              <a:spcAft>
                <a:spcPts val="0"/>
              </a:spcAft>
              <a:buClr>
                <a:schemeClr val="dk1"/>
              </a:buClr>
              <a:buSzPts val="1100"/>
              <a:buFont typeface="Roboto"/>
              <a:buChar char="●"/>
            </a:pPr>
            <a:r>
              <a:rPr b="1" lang="en-US" sz="1100">
                <a:solidFill>
                  <a:schemeClr val="dk1"/>
                </a:solidFill>
                <a:latin typeface="Roboto"/>
                <a:ea typeface="Roboto"/>
                <a:cs typeface="Roboto"/>
                <a:sym typeface="Roboto"/>
              </a:rPr>
              <a:t>Versatile Equipment Compatibility: </a:t>
            </a:r>
            <a:r>
              <a:rPr lang="en-US" sz="1100">
                <a:solidFill>
                  <a:schemeClr val="dk1"/>
                </a:solidFill>
                <a:latin typeface="Roboto"/>
                <a:ea typeface="Roboto"/>
                <a:cs typeface="Roboto"/>
                <a:sym typeface="Roboto"/>
              </a:rPr>
              <a:t>Suitable for a wide range of welding equipment, eliminating the need for a nitrogen-filled environment. It delivers excellent welding performance across a broad reflow oven temperature range, compatible with both "heating-temperature-controlled" and "gradual heating" furnace temperature profiles.</a:t>
            </a:r>
            <a:endParaRPr sz="1100">
              <a:solidFill>
                <a:schemeClr val="dk1"/>
              </a:solidFill>
              <a:latin typeface="Roboto"/>
              <a:ea typeface="Roboto"/>
              <a:cs typeface="Roboto"/>
              <a:sym typeface="Roboto"/>
            </a:endParaRPr>
          </a:p>
          <a:p>
            <a:pPr indent="-241300" lvl="0" marL="400050" marR="0" rtl="0" algn="just">
              <a:lnSpc>
                <a:spcPct val="115000"/>
              </a:lnSpc>
              <a:spcBef>
                <a:spcPts val="0"/>
              </a:spcBef>
              <a:spcAft>
                <a:spcPts val="0"/>
              </a:spcAft>
              <a:buClr>
                <a:schemeClr val="dk1"/>
              </a:buClr>
              <a:buSzPts val="1100"/>
              <a:buFont typeface="Roboto"/>
              <a:buChar char="●"/>
            </a:pPr>
            <a:r>
              <a:rPr b="1" lang="en-US" sz="1100">
                <a:solidFill>
                  <a:schemeClr val="dk1"/>
                </a:solidFill>
                <a:latin typeface="Roboto"/>
                <a:ea typeface="Roboto"/>
                <a:cs typeface="Roboto"/>
                <a:sym typeface="Roboto"/>
              </a:rPr>
              <a:t>Minimal Residue</a:t>
            </a:r>
            <a:r>
              <a:rPr lang="en-US" sz="1100">
                <a:solidFill>
                  <a:schemeClr val="dk1"/>
                </a:solidFill>
                <a:latin typeface="Roboto"/>
                <a:ea typeface="Roboto"/>
                <a:cs typeface="Roboto"/>
                <a:sym typeface="Roboto"/>
              </a:rPr>
              <a:t>: Leaves very little residue after soldering, resulting in light and well-insulated solder joints that do not corrode PCBs. Achieves one-time soldering requirements.</a:t>
            </a:r>
            <a:endParaRPr sz="1100">
              <a:solidFill>
                <a:schemeClr val="dk1"/>
              </a:solidFill>
              <a:latin typeface="Roboto"/>
              <a:ea typeface="Roboto"/>
              <a:cs typeface="Roboto"/>
              <a:sym typeface="Roboto"/>
            </a:endParaRPr>
          </a:p>
          <a:p>
            <a:pPr indent="-241300" lvl="0" marL="400050" marR="0" rtl="0" algn="just">
              <a:lnSpc>
                <a:spcPct val="115000"/>
              </a:lnSpc>
              <a:spcBef>
                <a:spcPts val="0"/>
              </a:spcBef>
              <a:spcAft>
                <a:spcPts val="0"/>
              </a:spcAft>
              <a:buClr>
                <a:schemeClr val="dk1"/>
              </a:buClr>
              <a:buSzPts val="1100"/>
              <a:buFont typeface="Roboto"/>
              <a:buChar char="●"/>
            </a:pPr>
            <a:r>
              <a:rPr b="1" lang="en-US" sz="1100">
                <a:solidFill>
                  <a:schemeClr val="dk1"/>
                </a:solidFill>
                <a:latin typeface="Roboto"/>
                <a:ea typeface="Roboto"/>
                <a:cs typeface="Roboto"/>
                <a:sym typeface="Roboto"/>
              </a:rPr>
              <a:t>Enhanced AOI Performance:</a:t>
            </a:r>
            <a:r>
              <a:rPr lang="en-US" sz="1100">
                <a:solidFill>
                  <a:schemeClr val="dk1"/>
                </a:solidFill>
                <a:latin typeface="Roboto"/>
                <a:ea typeface="Roboto"/>
                <a:cs typeface="Roboto"/>
                <a:sym typeface="Roboto"/>
              </a:rPr>
              <a:t> Provides improved performance during Automated Optical Inspection (AOI) tests, reducing false positives and negatives.</a:t>
            </a:r>
            <a:endParaRPr sz="1100">
              <a:solidFill>
                <a:schemeClr val="dk1"/>
              </a:solidFill>
              <a:latin typeface="Roboto"/>
              <a:ea typeface="Roboto"/>
              <a:cs typeface="Roboto"/>
              <a:sym typeface="Roboto"/>
            </a:endParaRPr>
          </a:p>
          <a:p>
            <a:pPr indent="-241300" lvl="0" marL="400050" marR="0" rtl="0" algn="just">
              <a:lnSpc>
                <a:spcPct val="115000"/>
              </a:lnSpc>
              <a:spcBef>
                <a:spcPts val="0"/>
              </a:spcBef>
              <a:spcAft>
                <a:spcPts val="0"/>
              </a:spcAft>
              <a:buClr>
                <a:schemeClr val="dk1"/>
              </a:buClr>
              <a:buSzPts val="1100"/>
              <a:buFont typeface="Roboto"/>
              <a:buChar char="●"/>
            </a:pPr>
            <a:r>
              <a:rPr b="1" lang="en-US" sz="1100">
                <a:solidFill>
                  <a:schemeClr val="dk1"/>
                </a:solidFill>
                <a:latin typeface="Roboto"/>
                <a:ea typeface="Roboto"/>
                <a:cs typeface="Roboto"/>
                <a:sym typeface="Roboto"/>
              </a:rPr>
              <a:t>Effective BGA Soldering:</a:t>
            </a:r>
            <a:r>
              <a:rPr lang="en-US" sz="1100">
                <a:solidFill>
                  <a:schemeClr val="dk1"/>
                </a:solidFill>
                <a:latin typeface="Roboto"/>
                <a:ea typeface="Roboto"/>
                <a:cs typeface="Roboto"/>
                <a:sym typeface="Roboto"/>
              </a:rPr>
              <a:t> Solves challenging issues related to BGA (Ball Grid Array) soldering, ensuring reliable and high-quality solder connections.</a:t>
            </a:r>
            <a:endParaRPr sz="1100">
              <a:solidFill>
                <a:schemeClr val="dk1"/>
              </a:solidFill>
              <a:latin typeface="Roboto"/>
              <a:ea typeface="Roboto"/>
              <a:cs typeface="Roboto"/>
              <a:sym typeface="Roboto"/>
            </a:endParaRPr>
          </a:p>
          <a:p>
            <a:pPr indent="0" lvl="0" marL="0" marR="0" rtl="0" algn="just">
              <a:lnSpc>
                <a:spcPct val="115000"/>
              </a:lnSpc>
              <a:spcBef>
                <a:spcPts val="0"/>
              </a:spcBef>
              <a:spcAft>
                <a:spcPts val="0"/>
              </a:spcAft>
              <a:buNone/>
            </a:pPr>
            <a:r>
              <a:t/>
            </a:r>
            <a:endParaRPr sz="1100">
              <a:solidFill>
                <a:schemeClr val="dk1"/>
              </a:solidFill>
              <a:latin typeface="Roboto"/>
              <a:ea typeface="Roboto"/>
              <a:cs typeface="Roboto"/>
              <a:sym typeface="Roboto"/>
            </a:endParaRPr>
          </a:p>
          <a:p>
            <a:pPr indent="0" lvl="0" marL="0" marR="0" rtl="0" algn="just">
              <a:lnSpc>
                <a:spcPct val="115000"/>
              </a:lnSpc>
              <a:spcBef>
                <a:spcPts val="0"/>
              </a:spcBef>
              <a:spcAft>
                <a:spcPts val="0"/>
              </a:spcAft>
              <a:buNone/>
            </a:pPr>
            <a:r>
              <a:t/>
            </a:r>
            <a:endParaRPr b="1" sz="1100">
              <a:solidFill>
                <a:schemeClr val="dk1"/>
              </a:solidFill>
              <a:latin typeface="Roboto"/>
              <a:ea typeface="Roboto"/>
              <a:cs typeface="Roboto"/>
              <a:sym typeface="Roboto"/>
            </a:endParaRPr>
          </a:p>
          <a:p>
            <a:pPr indent="0" lvl="0" marL="0" marR="0" rtl="0" algn="just">
              <a:lnSpc>
                <a:spcPct val="115000"/>
              </a:lnSpc>
              <a:spcBef>
                <a:spcPts val="0"/>
              </a:spcBef>
              <a:spcAft>
                <a:spcPts val="0"/>
              </a:spcAft>
              <a:buNone/>
            </a:pPr>
            <a:r>
              <a:rPr b="1" lang="en-US" sz="1100">
                <a:solidFill>
                  <a:schemeClr val="dk1"/>
                </a:solidFill>
                <a:latin typeface="Roboto"/>
                <a:ea typeface="Roboto"/>
                <a:cs typeface="Roboto"/>
                <a:sym typeface="Roboto"/>
              </a:rPr>
              <a:t>Storage and handling:</a:t>
            </a:r>
            <a:endParaRPr b="1" sz="1100">
              <a:solidFill>
                <a:schemeClr val="dk1"/>
              </a:solidFill>
              <a:latin typeface="Roboto"/>
              <a:ea typeface="Roboto"/>
              <a:cs typeface="Roboto"/>
              <a:sym typeface="Roboto"/>
            </a:endParaRPr>
          </a:p>
          <a:p>
            <a:pPr indent="0" lvl="0" marL="0" marR="0" rtl="0" algn="just">
              <a:lnSpc>
                <a:spcPct val="115000"/>
              </a:lnSpc>
              <a:spcBef>
                <a:spcPts val="0"/>
              </a:spcBef>
              <a:spcAft>
                <a:spcPts val="0"/>
              </a:spcAft>
              <a:buNone/>
            </a:pPr>
            <a:r>
              <a:t/>
            </a:r>
            <a:endParaRPr sz="1100">
              <a:solidFill>
                <a:schemeClr val="dk1"/>
              </a:solidFill>
              <a:latin typeface="Roboto"/>
              <a:ea typeface="Roboto"/>
              <a:cs typeface="Roboto"/>
              <a:sym typeface="Roboto"/>
            </a:endParaRPr>
          </a:p>
          <a:p>
            <a:pPr indent="-241300" lvl="0" marL="400050" marR="0" rtl="0" algn="just">
              <a:lnSpc>
                <a:spcPct val="115000"/>
              </a:lnSpc>
              <a:spcBef>
                <a:spcPts val="0"/>
              </a:spcBef>
              <a:spcAft>
                <a:spcPts val="0"/>
              </a:spcAft>
              <a:buClr>
                <a:schemeClr val="dk1"/>
              </a:buClr>
              <a:buSzPts val="1100"/>
              <a:buFont typeface="Roboto"/>
              <a:buChar char="●"/>
            </a:pPr>
            <a:r>
              <a:rPr lang="en-US" sz="1100">
                <a:solidFill>
                  <a:schemeClr val="dk1"/>
                </a:solidFill>
                <a:latin typeface="Roboto"/>
                <a:ea typeface="Roboto"/>
                <a:cs typeface="Roboto"/>
                <a:sym typeface="Roboto"/>
              </a:rPr>
              <a:t>Store at a temp range of 2 - 8 °C. The solder paste has a shelf life of six months from the mfg date and it should be managed according to the First In, First Out (FIFO) </a:t>
            </a:r>
            <a:r>
              <a:rPr lang="en-US" sz="1100">
                <a:solidFill>
                  <a:schemeClr val="dk1"/>
                </a:solidFill>
                <a:latin typeface="Roboto"/>
                <a:ea typeface="Roboto"/>
                <a:cs typeface="Roboto"/>
                <a:sym typeface="Roboto"/>
              </a:rPr>
              <a:t>principle</a:t>
            </a:r>
            <a:r>
              <a:rPr lang="en-US" sz="1100">
                <a:solidFill>
                  <a:schemeClr val="dk1"/>
                </a:solidFill>
                <a:latin typeface="Roboto"/>
                <a:ea typeface="Roboto"/>
                <a:cs typeface="Roboto"/>
                <a:sym typeface="Roboto"/>
              </a:rPr>
              <a:t>.</a:t>
            </a:r>
            <a:endParaRPr sz="1100">
              <a:solidFill>
                <a:schemeClr val="dk1"/>
              </a:solidFill>
              <a:latin typeface="Roboto"/>
              <a:ea typeface="Roboto"/>
              <a:cs typeface="Roboto"/>
              <a:sym typeface="Roboto"/>
            </a:endParaRPr>
          </a:p>
          <a:p>
            <a:pPr indent="-241300" lvl="0" marL="400050" marR="0" rtl="0" algn="just">
              <a:lnSpc>
                <a:spcPct val="115000"/>
              </a:lnSpc>
              <a:spcBef>
                <a:spcPts val="0"/>
              </a:spcBef>
              <a:spcAft>
                <a:spcPts val="0"/>
              </a:spcAft>
              <a:buClr>
                <a:schemeClr val="dk1"/>
              </a:buClr>
              <a:buSzPts val="1100"/>
              <a:buFont typeface="Roboto"/>
              <a:buChar char="●"/>
            </a:pPr>
            <a:r>
              <a:rPr lang="en-US" sz="1100">
                <a:solidFill>
                  <a:schemeClr val="dk1"/>
                </a:solidFill>
                <a:latin typeface="Roboto"/>
                <a:ea typeface="Roboto"/>
                <a:cs typeface="Roboto"/>
                <a:sym typeface="Roboto"/>
              </a:rPr>
              <a:t>Prior to opening the package, it is essential to allow the solder paste to reach room temperature, which is recommended to take approximately 4 hours. After opening, within a 48-hour period, maintain the paste at a temperature within the specified storage range. During the 12-hour window post-opening, the solder paste should remain on the reflow PCB board to allow for a pre-idle time of 100±20 minutes.</a:t>
            </a:r>
            <a:endParaRPr sz="1100">
              <a:solidFill>
                <a:schemeClr val="dk1"/>
              </a:solidFill>
              <a:latin typeface="Roboto"/>
              <a:ea typeface="Roboto"/>
              <a:cs typeface="Roboto"/>
              <a:sym typeface="Roboto"/>
            </a:endParaRPr>
          </a:p>
          <a:p>
            <a:pPr indent="-241300" lvl="0" marL="400050" marR="0" rtl="0" algn="just">
              <a:lnSpc>
                <a:spcPct val="115000"/>
              </a:lnSpc>
              <a:spcBef>
                <a:spcPts val="0"/>
              </a:spcBef>
              <a:spcAft>
                <a:spcPts val="0"/>
              </a:spcAft>
              <a:buClr>
                <a:schemeClr val="dk1"/>
              </a:buClr>
              <a:buSzPts val="1100"/>
              <a:buFont typeface="Roboto"/>
              <a:buChar char="●"/>
            </a:pPr>
            <a:r>
              <a:rPr lang="en-US" sz="1100">
                <a:solidFill>
                  <a:schemeClr val="dk1"/>
                </a:solidFill>
                <a:latin typeface="Roboto"/>
                <a:ea typeface="Roboto"/>
                <a:cs typeface="Roboto"/>
                <a:sym typeface="Roboto"/>
              </a:rPr>
              <a:t>Cold storage may lead to component separation within the solder paste. Therefore, it is crucial to thoroughly stir the solder paste for 3 to 5 minutes to ensure proper mixing. Recommended stirring methods include automatic stirring for 3±0.5 minutes or manual stirring for 5±1 minute, with a mixer speed of 400 rpm for revolution and 100 rpm for rotation.</a:t>
            </a:r>
            <a:endParaRPr sz="1100">
              <a:solidFill>
                <a:schemeClr val="dk1"/>
              </a:solidFill>
              <a:latin typeface="Roboto"/>
              <a:ea typeface="Roboto"/>
              <a:cs typeface="Roboto"/>
              <a:sym typeface="Roboto"/>
            </a:endParaRPr>
          </a:p>
          <a:p>
            <a:pPr indent="-241300" lvl="0" marL="400050" marR="0" rtl="0" algn="just">
              <a:lnSpc>
                <a:spcPct val="115000"/>
              </a:lnSpc>
              <a:spcBef>
                <a:spcPts val="0"/>
              </a:spcBef>
              <a:spcAft>
                <a:spcPts val="0"/>
              </a:spcAft>
              <a:buClr>
                <a:schemeClr val="dk1"/>
              </a:buClr>
              <a:buSzPts val="1100"/>
              <a:buFont typeface="Roboto"/>
              <a:buChar char="●"/>
            </a:pPr>
            <a:r>
              <a:rPr lang="en-US" sz="1100">
                <a:solidFill>
                  <a:schemeClr val="dk1"/>
                </a:solidFill>
                <a:latin typeface="Roboto"/>
                <a:ea typeface="Roboto"/>
                <a:cs typeface="Roboto"/>
                <a:sym typeface="Roboto"/>
              </a:rPr>
              <a:t>Avoid combining leftover solder paste with new paste in the same container.</a:t>
            </a:r>
            <a:endParaRPr sz="1100">
              <a:solidFill>
                <a:schemeClr val="dk1"/>
              </a:solidFill>
              <a:latin typeface="Roboto"/>
              <a:ea typeface="Roboto"/>
              <a:cs typeface="Roboto"/>
              <a:sym typeface="Roboto"/>
            </a:endParaRPr>
          </a:p>
          <a:p>
            <a:pPr indent="-241300" lvl="0" marL="400050" marR="0" rtl="0" algn="just">
              <a:lnSpc>
                <a:spcPct val="115000"/>
              </a:lnSpc>
              <a:spcBef>
                <a:spcPts val="0"/>
              </a:spcBef>
              <a:spcAft>
                <a:spcPts val="0"/>
              </a:spcAft>
              <a:buClr>
                <a:schemeClr val="dk1"/>
              </a:buClr>
              <a:buSzPts val="1100"/>
              <a:buFont typeface="Roboto"/>
              <a:buChar char="●"/>
            </a:pPr>
            <a:r>
              <a:rPr lang="en-US" sz="1100">
                <a:solidFill>
                  <a:schemeClr val="dk1"/>
                </a:solidFill>
                <a:latin typeface="Roboto"/>
                <a:ea typeface="Roboto"/>
                <a:cs typeface="Roboto"/>
                <a:sym typeface="Roboto"/>
              </a:rPr>
              <a:t>When not in use, reseal the solder paste container securely. If the cap does not provide an adequate seal, replace it while ensuring the sealing liner is correctly positioned for maximum integrity.</a:t>
            </a:r>
            <a:endParaRPr sz="1100">
              <a:solidFill>
                <a:schemeClr val="dk1"/>
              </a:solidFill>
              <a:latin typeface="Roboto"/>
              <a:ea typeface="Roboto"/>
              <a:cs typeface="Roboto"/>
              <a:sym typeface="Roboto"/>
            </a:endParaRPr>
          </a:p>
          <a:p>
            <a:pPr indent="0" lvl="0" marL="0" marR="0" rtl="0" algn="just">
              <a:lnSpc>
                <a:spcPct val="115000"/>
              </a:lnSpc>
              <a:spcBef>
                <a:spcPts val="0"/>
              </a:spcBef>
              <a:spcAft>
                <a:spcPts val="0"/>
              </a:spcAft>
              <a:buNone/>
            </a:pPr>
            <a:r>
              <a:t/>
            </a:r>
            <a:endParaRPr b="1" sz="1100">
              <a:solidFill>
                <a:schemeClr val="dk1"/>
              </a:solidFill>
              <a:latin typeface="Roboto"/>
              <a:ea typeface="Roboto"/>
              <a:cs typeface="Roboto"/>
              <a:sym typeface="Roboto"/>
            </a:endParaRPr>
          </a:p>
          <a:p>
            <a:pPr indent="0" lvl="0" marL="0" marR="0" rtl="0" algn="just">
              <a:lnSpc>
                <a:spcPct val="115000"/>
              </a:lnSpc>
              <a:spcBef>
                <a:spcPts val="0"/>
              </a:spcBef>
              <a:spcAft>
                <a:spcPts val="0"/>
              </a:spcAft>
              <a:buNone/>
            </a:pPr>
            <a:r>
              <a:rPr b="1" lang="en-US" sz="1100">
                <a:solidFill>
                  <a:schemeClr val="dk1"/>
                </a:solidFill>
                <a:latin typeface="Roboto"/>
                <a:ea typeface="Roboto"/>
                <a:cs typeface="Roboto"/>
                <a:sym typeface="Roboto"/>
              </a:rPr>
              <a:t>Typical </a:t>
            </a:r>
            <a:r>
              <a:rPr b="1" lang="en-US" sz="1100">
                <a:solidFill>
                  <a:schemeClr val="dk1"/>
                </a:solidFill>
                <a:latin typeface="Roboto"/>
                <a:ea typeface="Roboto"/>
                <a:cs typeface="Roboto"/>
                <a:sym typeface="Roboto"/>
              </a:rPr>
              <a:t>Package</a:t>
            </a:r>
            <a:endParaRPr b="1" sz="1100">
              <a:solidFill>
                <a:schemeClr val="dk1"/>
              </a:solidFill>
              <a:latin typeface="Roboto"/>
              <a:ea typeface="Roboto"/>
              <a:cs typeface="Roboto"/>
              <a:sym typeface="Roboto"/>
            </a:endParaRPr>
          </a:p>
          <a:p>
            <a:pPr indent="0" lvl="0" marL="0" rtl="0" algn="just">
              <a:lnSpc>
                <a:spcPct val="115000"/>
              </a:lnSpc>
              <a:spcBef>
                <a:spcPts val="0"/>
              </a:spcBef>
              <a:spcAft>
                <a:spcPts val="0"/>
              </a:spcAft>
              <a:buNone/>
            </a:pPr>
            <a:r>
              <a:rPr lang="en-US" sz="1100">
                <a:solidFill>
                  <a:schemeClr val="dk1"/>
                </a:solidFill>
                <a:latin typeface="Roboto"/>
                <a:ea typeface="Roboto"/>
                <a:cs typeface="Roboto"/>
                <a:sym typeface="Roboto"/>
              </a:rPr>
              <a:t>500g/bottle</a:t>
            </a:r>
            <a:r>
              <a:rPr b="1" lang="en-US" sz="1100">
                <a:solidFill>
                  <a:schemeClr val="dk1"/>
                </a:solidFill>
                <a:latin typeface="Roboto"/>
                <a:ea typeface="Roboto"/>
                <a:cs typeface="Roboto"/>
                <a:sym typeface="Roboto"/>
              </a:rPr>
              <a:t> </a:t>
            </a:r>
            <a:endParaRPr b="1" sz="1100">
              <a:solidFill>
                <a:schemeClr val="dk1"/>
              </a:solidFill>
              <a:latin typeface="Roboto"/>
              <a:ea typeface="Roboto"/>
              <a:cs typeface="Roboto"/>
              <a:sym typeface="Roboto"/>
            </a:endParaRPr>
          </a:p>
          <a:p>
            <a:pPr indent="0" lvl="0" marL="0" marR="0" rtl="0" algn="just">
              <a:lnSpc>
                <a:spcPct val="115000"/>
              </a:lnSpc>
              <a:spcBef>
                <a:spcPts val="0"/>
              </a:spcBef>
              <a:spcAft>
                <a:spcPts val="0"/>
              </a:spcAft>
              <a:buNone/>
            </a:pPr>
            <a:r>
              <a:t/>
            </a:r>
            <a:endParaRPr sz="1100">
              <a:solidFill>
                <a:schemeClr val="dk1"/>
              </a:solidFill>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aplinq TDS">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